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2bda8aa8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72bda8aa8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2096a6a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2096a6a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20ffbceb3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20ffbceb3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2bda8aa8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72bda8aa8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72c19adff6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72c19adff6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2c19adff6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2c19adff6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2abdc604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2abdc604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72abdc604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72abdc604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72bda8aa8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72bda8aa8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72bda8aa87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72bda8aa8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72bda8aa8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72bda8aa8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2c19adff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2c19adff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2c19adff6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72c19adff6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2bda8aa87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72bda8aa87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4578001"/>
          </a:xfrm>
          <a:prstGeom prst="rect">
            <a:avLst/>
          </a:prstGeom>
          <a:noFill/>
          <a:ln>
            <a:noFill/>
          </a:ln>
        </p:spPr>
      </p:pic>
      <p:sp>
        <p:nvSpPr>
          <p:cNvPr id="55" name="Google Shape;55;p13"/>
          <p:cNvSpPr/>
          <p:nvPr/>
        </p:nvSpPr>
        <p:spPr>
          <a:xfrm>
            <a:off x="4350" y="4578000"/>
            <a:ext cx="9135300" cy="5655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txBox="1"/>
          <p:nvPr/>
        </p:nvSpPr>
        <p:spPr>
          <a:xfrm>
            <a:off x="5910150" y="4594350"/>
            <a:ext cx="32295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chemeClr val="lt1"/>
                </a:solidFill>
              </a:rPr>
              <a:t>PROYEK AKHIR PRAKT RE</a:t>
            </a:r>
            <a:endParaRPr b="1" sz="1800">
              <a:solidFill>
                <a:schemeClr val="lt1"/>
              </a:solidFill>
            </a:endParaRPr>
          </a:p>
        </p:txBody>
      </p:sp>
      <p:sp>
        <p:nvSpPr>
          <p:cNvPr id="57" name="Google Shape;57;p13"/>
          <p:cNvSpPr/>
          <p:nvPr/>
        </p:nvSpPr>
        <p:spPr>
          <a:xfrm>
            <a:off x="5823075" y="4578000"/>
            <a:ext cx="43500" cy="565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txBox="1"/>
          <p:nvPr/>
        </p:nvSpPr>
        <p:spPr>
          <a:xfrm>
            <a:off x="216825" y="313250"/>
            <a:ext cx="5649900" cy="12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id" sz="3700">
                <a:solidFill>
                  <a:schemeClr val="lt1"/>
                </a:solidFill>
                <a:latin typeface="Times New Roman"/>
                <a:ea typeface="Times New Roman"/>
                <a:cs typeface="Times New Roman"/>
                <a:sym typeface="Times New Roman"/>
              </a:rPr>
              <a:t>Automatic and Manual </a:t>
            </a:r>
            <a:endParaRPr b="1" sz="37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id" sz="3700">
                <a:solidFill>
                  <a:schemeClr val="lt1"/>
                </a:solidFill>
                <a:latin typeface="Times New Roman"/>
                <a:ea typeface="Times New Roman"/>
                <a:cs typeface="Times New Roman"/>
                <a:sym typeface="Times New Roman"/>
              </a:rPr>
              <a:t>Fire Alarm Detector</a:t>
            </a:r>
            <a:endParaRPr b="1" sz="3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endParaRPr>
          </a:p>
        </p:txBody>
      </p:sp>
      <p:sp>
        <p:nvSpPr>
          <p:cNvPr id="59" name="Google Shape;59;p13"/>
          <p:cNvSpPr txBox="1"/>
          <p:nvPr/>
        </p:nvSpPr>
        <p:spPr>
          <a:xfrm>
            <a:off x="282125" y="2519500"/>
            <a:ext cx="4406700" cy="16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700">
                <a:solidFill>
                  <a:schemeClr val="lt1"/>
                </a:solidFill>
                <a:latin typeface="Times New Roman"/>
                <a:ea typeface="Times New Roman"/>
                <a:cs typeface="Times New Roman"/>
                <a:sym typeface="Times New Roman"/>
              </a:rPr>
              <a:t>Kelompok 18 : </a:t>
            </a:r>
            <a:endParaRPr b="1"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id" sz="1700">
                <a:solidFill>
                  <a:schemeClr val="lt1"/>
                </a:solidFill>
                <a:latin typeface="Times New Roman"/>
                <a:ea typeface="Times New Roman"/>
                <a:cs typeface="Times New Roman"/>
                <a:sym typeface="Times New Roman"/>
              </a:rPr>
              <a:t>Daffa </a:t>
            </a:r>
            <a:r>
              <a:rPr b="1" lang="id" sz="1700">
                <a:solidFill>
                  <a:srgbClr val="FFFF00"/>
                </a:solidFill>
                <a:latin typeface="Times New Roman"/>
                <a:ea typeface="Times New Roman"/>
                <a:cs typeface="Times New Roman"/>
                <a:sym typeface="Times New Roman"/>
              </a:rPr>
              <a:t>Farrell</a:t>
            </a:r>
            <a:r>
              <a:rPr b="1" lang="id" sz="1700">
                <a:solidFill>
                  <a:schemeClr val="lt1"/>
                </a:solidFill>
                <a:latin typeface="Times New Roman"/>
                <a:ea typeface="Times New Roman"/>
                <a:cs typeface="Times New Roman"/>
                <a:sym typeface="Times New Roman"/>
              </a:rPr>
              <a:t> Dewanto (2206056135)</a:t>
            </a:r>
            <a:endParaRPr b="1"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id" sz="1700">
                <a:solidFill>
                  <a:srgbClr val="FFFF00"/>
                </a:solidFill>
                <a:latin typeface="Times New Roman"/>
                <a:ea typeface="Times New Roman"/>
                <a:cs typeface="Times New Roman"/>
                <a:sym typeface="Times New Roman"/>
              </a:rPr>
              <a:t>Eze</a:t>
            </a:r>
            <a:r>
              <a:rPr b="1" lang="id" sz="1700">
                <a:solidFill>
                  <a:schemeClr val="lt1"/>
                </a:solidFill>
                <a:latin typeface="Times New Roman"/>
                <a:ea typeface="Times New Roman"/>
                <a:cs typeface="Times New Roman"/>
                <a:sym typeface="Times New Roman"/>
              </a:rPr>
              <a:t>kiel Bungaran Yitro Tamba (2206056141)</a:t>
            </a:r>
            <a:endParaRPr b="1"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id" sz="1700">
                <a:solidFill>
                  <a:srgbClr val="FFFF00"/>
                </a:solidFill>
                <a:latin typeface="Times New Roman"/>
                <a:ea typeface="Times New Roman"/>
                <a:cs typeface="Times New Roman"/>
                <a:sym typeface="Times New Roman"/>
              </a:rPr>
              <a:t>Hana</a:t>
            </a:r>
            <a:r>
              <a:rPr b="1" lang="id" sz="1700">
                <a:solidFill>
                  <a:schemeClr val="lt1"/>
                </a:solidFill>
                <a:latin typeface="Times New Roman"/>
                <a:ea typeface="Times New Roman"/>
                <a:cs typeface="Times New Roman"/>
                <a:sym typeface="Times New Roman"/>
              </a:rPr>
              <a:t> Raissa Earlabiba (2206056160)</a:t>
            </a:r>
            <a:endParaRPr b="1"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id" sz="1700">
                <a:solidFill>
                  <a:srgbClr val="FFFF00"/>
                </a:solidFill>
                <a:latin typeface="Times New Roman"/>
                <a:ea typeface="Times New Roman"/>
                <a:cs typeface="Times New Roman"/>
                <a:sym typeface="Times New Roman"/>
              </a:rPr>
              <a:t>Wilky</a:t>
            </a:r>
            <a:r>
              <a:rPr b="1" lang="id" sz="1700">
                <a:solidFill>
                  <a:schemeClr val="lt1"/>
                </a:solidFill>
                <a:latin typeface="Times New Roman"/>
                <a:ea typeface="Times New Roman"/>
                <a:cs typeface="Times New Roman"/>
                <a:sym typeface="Times New Roman"/>
              </a:rPr>
              <a:t> Martin (2206056154)</a:t>
            </a:r>
            <a:endParaRPr b="1"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lt1"/>
              </a:solidFill>
              <a:latin typeface="Times New Roman"/>
              <a:ea typeface="Times New Roman"/>
              <a:cs typeface="Times New Roman"/>
              <a:sym typeface="Times New Roman"/>
            </a:endParaRPr>
          </a:p>
        </p:txBody>
      </p:sp>
      <p:sp>
        <p:nvSpPr>
          <p:cNvPr id="60" name="Google Shape;60;p13"/>
          <p:cNvSpPr/>
          <p:nvPr/>
        </p:nvSpPr>
        <p:spPr>
          <a:xfrm>
            <a:off x="216825" y="1537550"/>
            <a:ext cx="5524200" cy="65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1" name="Google Shape;61;p13"/>
          <p:cNvPicPr preferRelativeResize="0"/>
          <p:nvPr/>
        </p:nvPicPr>
        <p:blipFill>
          <a:blip r:embed="rId4">
            <a:alphaModFix/>
          </a:blip>
          <a:stretch>
            <a:fillRect/>
          </a:stretch>
        </p:blipFill>
        <p:spPr>
          <a:xfrm flipH="1">
            <a:off x="123974" y="4642738"/>
            <a:ext cx="436026" cy="436026"/>
          </a:xfrm>
          <a:prstGeom prst="rect">
            <a:avLst/>
          </a:prstGeom>
          <a:noFill/>
          <a:ln>
            <a:noFill/>
          </a:ln>
        </p:spPr>
      </p:pic>
      <p:sp>
        <p:nvSpPr>
          <p:cNvPr id="62" name="Google Shape;62;p13"/>
          <p:cNvSpPr txBox="1"/>
          <p:nvPr/>
        </p:nvSpPr>
        <p:spPr>
          <a:xfrm>
            <a:off x="505625" y="4577988"/>
            <a:ext cx="11493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000">
                <a:solidFill>
                  <a:schemeClr val="lt1"/>
                </a:solidFill>
              </a:rPr>
              <a:t>Fakultas</a:t>
            </a:r>
            <a:br>
              <a:rPr b="1" lang="id" sz="1800">
                <a:solidFill>
                  <a:schemeClr val="lt1"/>
                </a:solidFill>
              </a:rPr>
            </a:br>
            <a:r>
              <a:rPr b="1" lang="id" sz="1700">
                <a:solidFill>
                  <a:schemeClr val="lt1"/>
                </a:solidFill>
              </a:rPr>
              <a:t>TEKNIK</a:t>
            </a:r>
            <a:endParaRPr b="1" sz="17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a:blip r:embed="rId3">
            <a:alphaModFix/>
          </a:blip>
          <a:stretch>
            <a:fillRect/>
          </a:stretch>
        </p:blipFill>
        <p:spPr>
          <a:xfrm>
            <a:off x="8104775" y="4675850"/>
            <a:ext cx="1039225" cy="467650"/>
          </a:xfrm>
          <a:prstGeom prst="rect">
            <a:avLst/>
          </a:prstGeom>
          <a:noFill/>
          <a:ln>
            <a:noFill/>
          </a:ln>
        </p:spPr>
      </p:pic>
      <p:sp>
        <p:nvSpPr>
          <p:cNvPr id="186" name="Google Shape;186;p22"/>
          <p:cNvSpPr txBox="1"/>
          <p:nvPr/>
        </p:nvSpPr>
        <p:spPr>
          <a:xfrm>
            <a:off x="8782700" y="0"/>
            <a:ext cx="3612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10</a:t>
            </a:r>
            <a:endParaRPr sz="1200">
              <a:solidFill>
                <a:schemeClr val="dk2"/>
              </a:solidFill>
            </a:endParaRPr>
          </a:p>
        </p:txBody>
      </p:sp>
      <p:sp>
        <p:nvSpPr>
          <p:cNvPr id="187" name="Google Shape;187;p22"/>
          <p:cNvSpPr txBox="1"/>
          <p:nvPr/>
        </p:nvSpPr>
        <p:spPr>
          <a:xfrm>
            <a:off x="149700" y="0"/>
            <a:ext cx="30714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rgbClr val="1155CC"/>
                </a:solidFill>
              </a:rPr>
              <a:t>Metode Penelitian</a:t>
            </a:r>
            <a:endParaRPr b="1" sz="1800">
              <a:solidFill>
                <a:srgbClr val="1155CC"/>
              </a:solidFill>
            </a:endParaRPr>
          </a:p>
        </p:txBody>
      </p:sp>
      <p:sp>
        <p:nvSpPr>
          <p:cNvPr id="188" name="Google Shape;188;p22"/>
          <p:cNvSpPr txBox="1"/>
          <p:nvPr/>
        </p:nvSpPr>
        <p:spPr>
          <a:xfrm>
            <a:off x="149700" y="282600"/>
            <a:ext cx="74487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600">
                <a:solidFill>
                  <a:schemeClr val="dk1"/>
                </a:solidFill>
              </a:rPr>
              <a:t>Materi dan Metode yang Digunakan dalam Penelitian</a:t>
            </a:r>
            <a:endParaRPr b="1" sz="1600">
              <a:solidFill>
                <a:schemeClr val="dk1"/>
              </a:solidFill>
            </a:endParaRPr>
          </a:p>
        </p:txBody>
      </p:sp>
      <p:sp>
        <p:nvSpPr>
          <p:cNvPr id="189" name="Google Shape;189;p22"/>
          <p:cNvSpPr/>
          <p:nvPr/>
        </p:nvSpPr>
        <p:spPr>
          <a:xfrm>
            <a:off x="639663" y="907925"/>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Rancangan Percobaan</a:t>
            </a:r>
            <a:endParaRPr b="1"/>
          </a:p>
        </p:txBody>
      </p:sp>
      <p:sp>
        <p:nvSpPr>
          <p:cNvPr id="190" name="Google Shape;190;p22"/>
          <p:cNvSpPr/>
          <p:nvPr/>
        </p:nvSpPr>
        <p:spPr>
          <a:xfrm>
            <a:off x="650538" y="1223275"/>
            <a:ext cx="2511900" cy="13158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Berdasarkan pemahaman dari modul Bipolar Junction Transistor, Junction Field Effect Transistor, dan Operational Amplifier yang dipelajari pada </a:t>
            </a:r>
            <a:r>
              <a:rPr b="1" lang="id" sz="1200">
                <a:solidFill>
                  <a:srgbClr val="FF0000"/>
                </a:solidFill>
              </a:rPr>
              <a:t>Praktikum Rangkaian Elektronika.</a:t>
            </a:r>
            <a:endParaRPr b="1" sz="1200">
              <a:solidFill>
                <a:srgbClr val="FF0000"/>
              </a:solidFill>
            </a:endParaRPr>
          </a:p>
        </p:txBody>
      </p:sp>
      <p:sp>
        <p:nvSpPr>
          <p:cNvPr id="191" name="Google Shape;191;p22"/>
          <p:cNvSpPr/>
          <p:nvPr/>
        </p:nvSpPr>
        <p:spPr>
          <a:xfrm>
            <a:off x="584750" y="2637100"/>
            <a:ext cx="2559000" cy="1554900"/>
          </a:xfrm>
          <a:prstGeom prst="roundRect">
            <a:avLst>
              <a:gd fmla="val 16667" name="adj"/>
            </a:avLst>
          </a:prstGeom>
          <a:solidFill>
            <a:schemeClr val="lt1"/>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id" sz="1200"/>
              <a:t>Subyek yang diteliti</a:t>
            </a:r>
            <a:r>
              <a:rPr lang="id" sz="1200"/>
              <a:t> adalah Power Supply, sensor infrared, BJT, JFET, Op-Amp, dan thermistor. Alat yang digunakan termasuk software </a:t>
            </a:r>
            <a:r>
              <a:rPr b="1" lang="id" sz="1200"/>
              <a:t>Proteus </a:t>
            </a:r>
            <a:r>
              <a:rPr lang="id" sz="1200"/>
              <a:t>untuk simulasi rangkaian</a:t>
            </a:r>
            <a:endParaRPr sz="1200"/>
          </a:p>
        </p:txBody>
      </p:sp>
      <p:sp>
        <p:nvSpPr>
          <p:cNvPr id="192" name="Google Shape;192;p22"/>
          <p:cNvSpPr/>
          <p:nvPr/>
        </p:nvSpPr>
        <p:spPr>
          <a:xfrm>
            <a:off x="6030988" y="2637100"/>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Pengambilan Sampel</a:t>
            </a:r>
            <a:endParaRPr b="1"/>
          </a:p>
        </p:txBody>
      </p:sp>
      <p:sp>
        <p:nvSpPr>
          <p:cNvPr id="193" name="Google Shape;193;p22"/>
          <p:cNvSpPr/>
          <p:nvPr/>
        </p:nvSpPr>
        <p:spPr>
          <a:xfrm>
            <a:off x="6041875" y="2952450"/>
            <a:ext cx="2511900" cy="9807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Pengambilan sampel dilakukan secara </a:t>
            </a:r>
            <a:r>
              <a:rPr b="1" lang="id" sz="1200">
                <a:solidFill>
                  <a:schemeClr val="accent5"/>
                </a:solidFill>
              </a:rPr>
              <a:t>purposif</a:t>
            </a:r>
            <a:r>
              <a:rPr lang="id" sz="1200">
                <a:solidFill>
                  <a:schemeClr val="dk1"/>
                </a:solidFill>
              </a:rPr>
              <a:t> dengan memilih komponen yang relevan untuk sistem deteksi kebakaran.</a:t>
            </a:r>
            <a:endParaRPr sz="1200">
              <a:solidFill>
                <a:schemeClr val="dk1"/>
              </a:solidFill>
            </a:endParaRPr>
          </a:p>
        </p:txBody>
      </p:sp>
      <p:sp>
        <p:nvSpPr>
          <p:cNvPr id="194" name="Google Shape;194;p22"/>
          <p:cNvSpPr/>
          <p:nvPr/>
        </p:nvSpPr>
        <p:spPr>
          <a:xfrm>
            <a:off x="6047325" y="907925"/>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Variabel yang diukur</a:t>
            </a:r>
            <a:endParaRPr b="1"/>
          </a:p>
        </p:txBody>
      </p:sp>
      <p:sp>
        <p:nvSpPr>
          <p:cNvPr id="195" name="Google Shape;195;p22"/>
          <p:cNvSpPr/>
          <p:nvPr/>
        </p:nvSpPr>
        <p:spPr>
          <a:xfrm>
            <a:off x="6047313" y="1223275"/>
            <a:ext cx="2511900" cy="13158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id" sz="1200">
                <a:solidFill>
                  <a:schemeClr val="accent4"/>
                </a:solidFill>
              </a:rPr>
              <a:t>suhu</a:t>
            </a:r>
            <a:r>
              <a:rPr lang="id" sz="1200">
                <a:solidFill>
                  <a:schemeClr val="dk1"/>
                </a:solidFill>
              </a:rPr>
              <a:t> yang terdeteksi oleh thermistor, </a:t>
            </a:r>
            <a:r>
              <a:rPr b="1" lang="id" sz="1200">
                <a:solidFill>
                  <a:schemeClr val="accent4"/>
                </a:solidFill>
              </a:rPr>
              <a:t>keberadaan api</a:t>
            </a:r>
            <a:r>
              <a:rPr lang="id" sz="1200">
                <a:solidFill>
                  <a:schemeClr val="dk1"/>
                </a:solidFill>
              </a:rPr>
              <a:t> yang terdeteksi oleh sensor infrared, dan respons sistem berupa </a:t>
            </a:r>
            <a:r>
              <a:rPr b="1" lang="id" sz="1200">
                <a:solidFill>
                  <a:schemeClr val="accent4"/>
                </a:solidFill>
              </a:rPr>
              <a:t>status LED </a:t>
            </a:r>
            <a:r>
              <a:rPr lang="id" sz="1200">
                <a:solidFill>
                  <a:schemeClr val="dk1"/>
                </a:solidFill>
              </a:rPr>
              <a:t>(merah atau hijau) dan </a:t>
            </a:r>
            <a:r>
              <a:rPr b="1" lang="id" sz="1200">
                <a:solidFill>
                  <a:schemeClr val="accent4"/>
                </a:solidFill>
              </a:rPr>
              <a:t>bunyi buzzer</a:t>
            </a:r>
            <a:r>
              <a:rPr lang="id" sz="1200">
                <a:solidFill>
                  <a:schemeClr val="dk1"/>
                </a:solidFill>
              </a:rPr>
              <a:t>.</a:t>
            </a:r>
            <a:endParaRPr sz="1200">
              <a:solidFill>
                <a:schemeClr val="dk1"/>
              </a:solidFill>
            </a:endParaRPr>
          </a:p>
        </p:txBody>
      </p:sp>
      <p:sp>
        <p:nvSpPr>
          <p:cNvPr id="196" name="Google Shape;196;p22"/>
          <p:cNvSpPr/>
          <p:nvPr/>
        </p:nvSpPr>
        <p:spPr>
          <a:xfrm>
            <a:off x="3329875" y="907925"/>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Pengambilan Data</a:t>
            </a:r>
            <a:endParaRPr b="1"/>
          </a:p>
        </p:txBody>
      </p:sp>
      <p:sp>
        <p:nvSpPr>
          <p:cNvPr id="197" name="Google Shape;197;p22"/>
          <p:cNvSpPr/>
          <p:nvPr/>
        </p:nvSpPr>
        <p:spPr>
          <a:xfrm>
            <a:off x="3340763" y="1223275"/>
            <a:ext cx="2511900" cy="11418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Data diambil melalui </a:t>
            </a:r>
            <a:r>
              <a:rPr b="1" lang="id" sz="1200">
                <a:solidFill>
                  <a:srgbClr val="00FF00"/>
                </a:solidFill>
              </a:rPr>
              <a:t>simulasi</a:t>
            </a:r>
            <a:r>
              <a:rPr lang="id" sz="1200">
                <a:solidFill>
                  <a:srgbClr val="00FF00"/>
                </a:solidFill>
              </a:rPr>
              <a:t> </a:t>
            </a:r>
            <a:r>
              <a:rPr lang="id" sz="1200">
                <a:solidFill>
                  <a:schemeClr val="dk1"/>
                </a:solidFill>
              </a:rPr>
              <a:t>di software Proteus, dengan </a:t>
            </a:r>
            <a:r>
              <a:rPr b="1" lang="id" sz="1200">
                <a:solidFill>
                  <a:srgbClr val="00FF00"/>
                </a:solidFill>
              </a:rPr>
              <a:t>memantau respon</a:t>
            </a:r>
            <a:r>
              <a:rPr lang="id" sz="1200">
                <a:solidFill>
                  <a:schemeClr val="dk1"/>
                </a:solidFill>
              </a:rPr>
              <a:t> rangkaian terhadap </a:t>
            </a:r>
            <a:r>
              <a:rPr b="1" lang="id" sz="1200">
                <a:solidFill>
                  <a:srgbClr val="00FF00"/>
                </a:solidFill>
              </a:rPr>
              <a:t>perubahan</a:t>
            </a:r>
            <a:r>
              <a:rPr lang="id" sz="1200">
                <a:solidFill>
                  <a:srgbClr val="00FF00"/>
                </a:solidFill>
              </a:rPr>
              <a:t> </a:t>
            </a:r>
            <a:r>
              <a:rPr lang="id" sz="1200">
                <a:solidFill>
                  <a:schemeClr val="dk1"/>
                </a:solidFill>
              </a:rPr>
              <a:t>suhu dan </a:t>
            </a:r>
            <a:r>
              <a:rPr b="1" lang="id" sz="1200">
                <a:solidFill>
                  <a:srgbClr val="00FF00"/>
                </a:solidFill>
              </a:rPr>
              <a:t>keberadaan</a:t>
            </a:r>
            <a:r>
              <a:rPr b="1" lang="id" sz="1200">
                <a:solidFill>
                  <a:schemeClr val="dk1"/>
                </a:solidFill>
              </a:rPr>
              <a:t> </a:t>
            </a:r>
            <a:r>
              <a:rPr lang="id" sz="1200">
                <a:solidFill>
                  <a:schemeClr val="dk1"/>
                </a:solidFill>
              </a:rPr>
              <a:t>api.</a:t>
            </a:r>
            <a:endParaRPr sz="1200">
              <a:solidFill>
                <a:schemeClr val="dk1"/>
              </a:solidFill>
            </a:endParaRPr>
          </a:p>
        </p:txBody>
      </p:sp>
      <p:sp>
        <p:nvSpPr>
          <p:cNvPr id="198" name="Google Shape;198;p22"/>
          <p:cNvSpPr/>
          <p:nvPr/>
        </p:nvSpPr>
        <p:spPr>
          <a:xfrm>
            <a:off x="3335313" y="2452050"/>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Analisis Model Statistik</a:t>
            </a:r>
            <a:endParaRPr b="1"/>
          </a:p>
        </p:txBody>
      </p:sp>
      <p:sp>
        <p:nvSpPr>
          <p:cNvPr id="199" name="Google Shape;199;p22"/>
          <p:cNvSpPr/>
          <p:nvPr/>
        </p:nvSpPr>
        <p:spPr>
          <a:xfrm>
            <a:off x="3346213" y="2767400"/>
            <a:ext cx="2511900" cy="14247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Data dianalisis secara </a:t>
            </a:r>
            <a:r>
              <a:rPr b="1" lang="id" sz="1200">
                <a:solidFill>
                  <a:srgbClr val="FF00FF"/>
                </a:solidFill>
              </a:rPr>
              <a:t>deskriptif</a:t>
            </a:r>
            <a:r>
              <a:rPr lang="id" sz="1200">
                <a:solidFill>
                  <a:schemeClr val="dk1"/>
                </a:solidFill>
              </a:rPr>
              <a:t> berdasarkan hasil simulasi. Model statistik yang digunakan mencakup</a:t>
            </a:r>
            <a:r>
              <a:rPr lang="id" sz="1200">
                <a:solidFill>
                  <a:schemeClr val="dk1"/>
                </a:solidFill>
              </a:rPr>
              <a:t> </a:t>
            </a:r>
            <a:r>
              <a:rPr lang="id" sz="1200">
                <a:solidFill>
                  <a:schemeClr val="dk1"/>
                </a:solidFill>
              </a:rPr>
              <a:t>perhitungan sederhana untuk menentukan </a:t>
            </a:r>
            <a:r>
              <a:rPr b="1" lang="id" sz="1200">
                <a:solidFill>
                  <a:srgbClr val="FF00FF"/>
                </a:solidFill>
              </a:rPr>
              <a:t>keandalan</a:t>
            </a:r>
            <a:r>
              <a:rPr lang="id" sz="1200">
                <a:solidFill>
                  <a:schemeClr val="dk1"/>
                </a:solidFill>
              </a:rPr>
              <a:t> dan </a:t>
            </a:r>
            <a:r>
              <a:rPr b="1" lang="id" sz="1200">
                <a:solidFill>
                  <a:srgbClr val="FF00FF"/>
                </a:solidFill>
              </a:rPr>
              <a:t>responsivitas</a:t>
            </a:r>
            <a:r>
              <a:rPr lang="id" sz="1200">
                <a:solidFill>
                  <a:schemeClr val="dk1"/>
                </a:solidFill>
              </a:rPr>
              <a:t> sistem terhadap deteksi kebakaran.</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3"/>
          <p:cNvPicPr preferRelativeResize="0"/>
          <p:nvPr/>
        </p:nvPicPr>
        <p:blipFill>
          <a:blip r:embed="rId3">
            <a:alphaModFix/>
          </a:blip>
          <a:stretch>
            <a:fillRect/>
          </a:stretch>
        </p:blipFill>
        <p:spPr>
          <a:xfrm>
            <a:off x="8104775" y="4675850"/>
            <a:ext cx="1039225" cy="467650"/>
          </a:xfrm>
          <a:prstGeom prst="rect">
            <a:avLst/>
          </a:prstGeom>
          <a:noFill/>
          <a:ln>
            <a:noFill/>
          </a:ln>
        </p:spPr>
      </p:pic>
      <p:sp>
        <p:nvSpPr>
          <p:cNvPr id="205" name="Google Shape;205;p23"/>
          <p:cNvSpPr txBox="1"/>
          <p:nvPr/>
        </p:nvSpPr>
        <p:spPr>
          <a:xfrm>
            <a:off x="8782700" y="0"/>
            <a:ext cx="3612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11</a:t>
            </a:r>
            <a:endParaRPr sz="1200">
              <a:solidFill>
                <a:schemeClr val="dk2"/>
              </a:solidFill>
            </a:endParaRPr>
          </a:p>
        </p:txBody>
      </p:sp>
      <p:sp>
        <p:nvSpPr>
          <p:cNvPr id="206" name="Google Shape;206;p23"/>
          <p:cNvSpPr txBox="1"/>
          <p:nvPr/>
        </p:nvSpPr>
        <p:spPr>
          <a:xfrm>
            <a:off x="149700" y="0"/>
            <a:ext cx="30714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rgbClr val="1155CC"/>
                </a:solidFill>
              </a:rPr>
              <a:t>Hasil Penelitian</a:t>
            </a:r>
            <a:endParaRPr b="1" sz="1800">
              <a:solidFill>
                <a:srgbClr val="1155CC"/>
              </a:solidFill>
            </a:endParaRPr>
          </a:p>
        </p:txBody>
      </p:sp>
      <p:sp>
        <p:nvSpPr>
          <p:cNvPr id="207" name="Google Shape;207;p23"/>
          <p:cNvSpPr txBox="1"/>
          <p:nvPr/>
        </p:nvSpPr>
        <p:spPr>
          <a:xfrm>
            <a:off x="149700" y="282600"/>
            <a:ext cx="74487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600">
                <a:solidFill>
                  <a:schemeClr val="dk1"/>
                </a:solidFill>
              </a:rPr>
              <a:t>Berisi Tabel dan Grafik untuk memperjelas hasil secara verbal. </a:t>
            </a:r>
            <a:endParaRPr b="1" sz="1600">
              <a:solidFill>
                <a:schemeClr val="dk1"/>
              </a:solidFill>
            </a:endParaRPr>
          </a:p>
        </p:txBody>
      </p:sp>
      <p:pic>
        <p:nvPicPr>
          <p:cNvPr id="208" name="Google Shape;208;p23"/>
          <p:cNvPicPr preferRelativeResize="0"/>
          <p:nvPr/>
        </p:nvPicPr>
        <p:blipFill>
          <a:blip r:embed="rId4">
            <a:alphaModFix/>
          </a:blip>
          <a:stretch>
            <a:fillRect/>
          </a:stretch>
        </p:blipFill>
        <p:spPr>
          <a:xfrm>
            <a:off x="395550" y="1086838"/>
            <a:ext cx="3381375" cy="2333625"/>
          </a:xfrm>
          <a:prstGeom prst="rect">
            <a:avLst/>
          </a:prstGeom>
          <a:noFill/>
          <a:ln>
            <a:noFill/>
          </a:ln>
        </p:spPr>
      </p:pic>
      <p:pic>
        <p:nvPicPr>
          <p:cNvPr id="209" name="Google Shape;209;p23"/>
          <p:cNvPicPr preferRelativeResize="0"/>
          <p:nvPr/>
        </p:nvPicPr>
        <p:blipFill>
          <a:blip r:embed="rId5">
            <a:alphaModFix/>
          </a:blip>
          <a:stretch>
            <a:fillRect/>
          </a:stretch>
        </p:blipFill>
        <p:spPr>
          <a:xfrm>
            <a:off x="4178325" y="896863"/>
            <a:ext cx="4525074" cy="2713550"/>
          </a:xfrm>
          <a:prstGeom prst="rect">
            <a:avLst/>
          </a:prstGeom>
          <a:noFill/>
          <a:ln>
            <a:noFill/>
          </a:ln>
        </p:spPr>
      </p:pic>
      <p:sp>
        <p:nvSpPr>
          <p:cNvPr id="210" name="Google Shape;210;p23"/>
          <p:cNvSpPr/>
          <p:nvPr/>
        </p:nvSpPr>
        <p:spPr>
          <a:xfrm>
            <a:off x="1078725" y="3908200"/>
            <a:ext cx="6263700" cy="467700"/>
          </a:xfrm>
          <a:prstGeom prst="roundRect">
            <a:avLst>
              <a:gd fmla="val 16667" name="adj"/>
            </a:avLst>
          </a:prstGeom>
          <a:solidFill>
            <a:schemeClr val="lt1"/>
          </a:solid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dk1"/>
                </a:solidFill>
              </a:rPr>
              <a:t>Data menunjukkan </a:t>
            </a:r>
            <a:r>
              <a:rPr b="1" lang="id">
                <a:solidFill>
                  <a:schemeClr val="dk1"/>
                </a:solidFill>
              </a:rPr>
              <a:t>peningkatan</a:t>
            </a:r>
            <a:r>
              <a:rPr lang="id">
                <a:solidFill>
                  <a:schemeClr val="dk1"/>
                </a:solidFill>
              </a:rPr>
              <a:t> VDS dan Id JFET seiring </a:t>
            </a:r>
            <a:r>
              <a:rPr b="1" lang="id">
                <a:solidFill>
                  <a:schemeClr val="dk1"/>
                </a:solidFill>
              </a:rPr>
              <a:t>kenaikan</a:t>
            </a:r>
            <a:r>
              <a:rPr lang="id">
                <a:solidFill>
                  <a:schemeClr val="dk1"/>
                </a:solidFill>
              </a:rPr>
              <a:t> suhu.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4"/>
          <p:cNvPicPr preferRelativeResize="0"/>
          <p:nvPr/>
        </p:nvPicPr>
        <p:blipFill>
          <a:blip r:embed="rId3">
            <a:alphaModFix/>
          </a:blip>
          <a:stretch>
            <a:fillRect/>
          </a:stretch>
        </p:blipFill>
        <p:spPr>
          <a:xfrm>
            <a:off x="8104775" y="4675850"/>
            <a:ext cx="1039225" cy="467650"/>
          </a:xfrm>
          <a:prstGeom prst="rect">
            <a:avLst/>
          </a:prstGeom>
          <a:noFill/>
          <a:ln>
            <a:noFill/>
          </a:ln>
        </p:spPr>
      </p:pic>
      <p:sp>
        <p:nvSpPr>
          <p:cNvPr id="216" name="Google Shape;216;p24"/>
          <p:cNvSpPr txBox="1"/>
          <p:nvPr/>
        </p:nvSpPr>
        <p:spPr>
          <a:xfrm>
            <a:off x="8782700" y="0"/>
            <a:ext cx="3612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12</a:t>
            </a:r>
            <a:endParaRPr sz="1200">
              <a:solidFill>
                <a:schemeClr val="dk2"/>
              </a:solidFill>
            </a:endParaRPr>
          </a:p>
        </p:txBody>
      </p:sp>
      <p:sp>
        <p:nvSpPr>
          <p:cNvPr id="217" name="Google Shape;217;p24"/>
          <p:cNvSpPr/>
          <p:nvPr/>
        </p:nvSpPr>
        <p:spPr>
          <a:xfrm>
            <a:off x="222962" y="1026600"/>
            <a:ext cx="42123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id">
                <a:solidFill>
                  <a:schemeClr val="dk1"/>
                </a:solidFill>
              </a:rPr>
              <a:t>Peningkatan Mobilitas Pembawa Muatan</a:t>
            </a:r>
            <a:endParaRPr b="1"/>
          </a:p>
        </p:txBody>
      </p:sp>
      <p:sp>
        <p:nvSpPr>
          <p:cNvPr id="218" name="Google Shape;218;p24"/>
          <p:cNvSpPr/>
          <p:nvPr/>
        </p:nvSpPr>
        <p:spPr>
          <a:xfrm>
            <a:off x="233838" y="1341950"/>
            <a:ext cx="4212300" cy="10539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Char char="●"/>
            </a:pPr>
            <a:r>
              <a:rPr lang="id" sz="1200">
                <a:solidFill>
                  <a:schemeClr val="dk1"/>
                </a:solidFill>
              </a:rPr>
              <a:t>Kenaikan suhu meningkatkan mobilitas elektron dan lubang.</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id" sz="1200">
                <a:solidFill>
                  <a:schemeClr val="dk1"/>
                </a:solidFill>
              </a:rPr>
              <a:t>Mobilitas yang lebih tinggi memudahkan arus mengalir melalui JFET.</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sp>
        <p:nvSpPr>
          <p:cNvPr id="219" name="Google Shape;219;p24"/>
          <p:cNvSpPr/>
          <p:nvPr/>
        </p:nvSpPr>
        <p:spPr>
          <a:xfrm>
            <a:off x="224312" y="2626175"/>
            <a:ext cx="42123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id">
                <a:solidFill>
                  <a:schemeClr val="dk1"/>
                </a:solidFill>
              </a:rPr>
              <a:t>Penurunan VGS Threshold</a:t>
            </a:r>
            <a:endParaRPr b="1">
              <a:solidFill>
                <a:schemeClr val="dk1"/>
              </a:solidFill>
            </a:endParaRPr>
          </a:p>
        </p:txBody>
      </p:sp>
      <p:sp>
        <p:nvSpPr>
          <p:cNvPr id="220" name="Google Shape;220;p24"/>
          <p:cNvSpPr/>
          <p:nvPr/>
        </p:nvSpPr>
        <p:spPr>
          <a:xfrm>
            <a:off x="235200" y="2941525"/>
            <a:ext cx="4212300" cy="10539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Char char="●"/>
            </a:pPr>
            <a:r>
              <a:rPr lang="id" sz="1200">
                <a:solidFill>
                  <a:schemeClr val="dk1"/>
                </a:solidFill>
              </a:rPr>
              <a:t>Kenaikan suhu menyebabkan penurunan tegangan gerbang-drain (VGS threshold).</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id" sz="1200">
                <a:solidFill>
                  <a:schemeClr val="dk1"/>
                </a:solidFill>
              </a:rPr>
              <a:t>Arus drain dapat mengalir pada tegangan gerbang-drain yang lebih rendah.</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sp>
        <p:nvSpPr>
          <p:cNvPr id="221" name="Google Shape;221;p24"/>
          <p:cNvSpPr/>
          <p:nvPr/>
        </p:nvSpPr>
        <p:spPr>
          <a:xfrm>
            <a:off x="4697849" y="1026600"/>
            <a:ext cx="42123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id">
                <a:solidFill>
                  <a:schemeClr val="dk1"/>
                </a:solidFill>
              </a:rPr>
              <a:t>Peningkatan Kapasitansi Drain-Source</a:t>
            </a:r>
            <a:endParaRPr b="1">
              <a:solidFill>
                <a:schemeClr val="dk1"/>
              </a:solidFill>
            </a:endParaRPr>
          </a:p>
        </p:txBody>
      </p:sp>
      <p:sp>
        <p:nvSpPr>
          <p:cNvPr id="222" name="Google Shape;222;p24"/>
          <p:cNvSpPr/>
          <p:nvPr/>
        </p:nvSpPr>
        <p:spPr>
          <a:xfrm>
            <a:off x="4708738" y="1341950"/>
            <a:ext cx="4212300" cy="10539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Char char="●"/>
            </a:pPr>
            <a:r>
              <a:rPr lang="id" sz="1200">
                <a:solidFill>
                  <a:schemeClr val="dk1"/>
                </a:solidFill>
              </a:rPr>
              <a:t>Kapasitansi drain-source meningkat seiring kenaikan suhu.</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id" sz="1200">
                <a:solidFill>
                  <a:schemeClr val="dk1"/>
                </a:solidFill>
              </a:rPr>
              <a:t>Lebih banyak muatan dapat disimpan pada terminal drain, meningkatkan arus drain.</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sp>
        <p:nvSpPr>
          <p:cNvPr id="223" name="Google Shape;223;p24"/>
          <p:cNvSpPr/>
          <p:nvPr/>
        </p:nvSpPr>
        <p:spPr>
          <a:xfrm>
            <a:off x="4696487" y="2626175"/>
            <a:ext cx="42123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id">
                <a:solidFill>
                  <a:schemeClr val="dk1"/>
                </a:solidFill>
              </a:rPr>
              <a:t>P</a:t>
            </a:r>
            <a:r>
              <a:rPr b="1" lang="id">
                <a:solidFill>
                  <a:schemeClr val="dk1"/>
                </a:solidFill>
              </a:rPr>
              <a:t>engaruh Termistor</a:t>
            </a:r>
            <a:endParaRPr b="1">
              <a:solidFill>
                <a:schemeClr val="dk1"/>
              </a:solidFill>
            </a:endParaRPr>
          </a:p>
        </p:txBody>
      </p:sp>
      <p:sp>
        <p:nvSpPr>
          <p:cNvPr id="224" name="Google Shape;224;p24"/>
          <p:cNvSpPr/>
          <p:nvPr/>
        </p:nvSpPr>
        <p:spPr>
          <a:xfrm>
            <a:off x="4708750" y="2941525"/>
            <a:ext cx="4212300" cy="8988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Char char="●"/>
            </a:pPr>
            <a:r>
              <a:rPr lang="id" sz="1200">
                <a:solidFill>
                  <a:schemeClr val="dk1"/>
                </a:solidFill>
              </a:rPr>
              <a:t>Termistor mengkompensasi efek suhu pada VGS threshold.</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id" sz="1200">
                <a:solidFill>
                  <a:schemeClr val="dk1"/>
                </a:solidFill>
              </a:rPr>
              <a:t>Dalam kasus ini, VGS yang digunakan adalah -0.7V.</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sp>
        <p:nvSpPr>
          <p:cNvPr id="225" name="Google Shape;225;p24"/>
          <p:cNvSpPr txBox="1"/>
          <p:nvPr/>
        </p:nvSpPr>
        <p:spPr>
          <a:xfrm>
            <a:off x="149700" y="0"/>
            <a:ext cx="30714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rgbClr val="1155CC"/>
                </a:solidFill>
              </a:rPr>
              <a:t>Teori</a:t>
            </a:r>
            <a:endParaRPr b="1" sz="1800">
              <a:solidFill>
                <a:srgbClr val="1155CC"/>
              </a:solidFill>
            </a:endParaRPr>
          </a:p>
        </p:txBody>
      </p:sp>
      <p:sp>
        <p:nvSpPr>
          <p:cNvPr id="226" name="Google Shape;226;p24"/>
          <p:cNvSpPr txBox="1"/>
          <p:nvPr/>
        </p:nvSpPr>
        <p:spPr>
          <a:xfrm>
            <a:off x="149700" y="282600"/>
            <a:ext cx="74487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600">
                <a:solidFill>
                  <a:schemeClr val="dk1"/>
                </a:solidFill>
              </a:rPr>
              <a:t>Penjelasan Singkat</a:t>
            </a:r>
            <a:endParaRPr b="1"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5"/>
          <p:cNvPicPr preferRelativeResize="0"/>
          <p:nvPr/>
        </p:nvPicPr>
        <p:blipFill>
          <a:blip r:embed="rId3">
            <a:alphaModFix/>
          </a:blip>
          <a:stretch>
            <a:fillRect/>
          </a:stretch>
        </p:blipFill>
        <p:spPr>
          <a:xfrm>
            <a:off x="8104775" y="4675850"/>
            <a:ext cx="1039225" cy="467650"/>
          </a:xfrm>
          <a:prstGeom prst="rect">
            <a:avLst/>
          </a:prstGeom>
          <a:noFill/>
          <a:ln>
            <a:noFill/>
          </a:ln>
        </p:spPr>
      </p:pic>
      <p:sp>
        <p:nvSpPr>
          <p:cNvPr id="232" name="Google Shape;232;p25"/>
          <p:cNvSpPr txBox="1"/>
          <p:nvPr/>
        </p:nvSpPr>
        <p:spPr>
          <a:xfrm>
            <a:off x="8738700" y="0"/>
            <a:ext cx="4053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13</a:t>
            </a:r>
            <a:endParaRPr sz="1200">
              <a:solidFill>
                <a:schemeClr val="dk2"/>
              </a:solidFill>
            </a:endParaRPr>
          </a:p>
        </p:txBody>
      </p:sp>
      <p:sp>
        <p:nvSpPr>
          <p:cNvPr id="233" name="Google Shape;233;p25"/>
          <p:cNvSpPr txBox="1"/>
          <p:nvPr/>
        </p:nvSpPr>
        <p:spPr>
          <a:xfrm>
            <a:off x="149700" y="0"/>
            <a:ext cx="30714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rgbClr val="1155CC"/>
                </a:solidFill>
              </a:rPr>
              <a:t>Pembahasan</a:t>
            </a:r>
            <a:endParaRPr b="1" sz="1800">
              <a:solidFill>
                <a:srgbClr val="1155CC"/>
              </a:solidFill>
            </a:endParaRPr>
          </a:p>
        </p:txBody>
      </p:sp>
      <p:sp>
        <p:nvSpPr>
          <p:cNvPr id="234" name="Google Shape;234;p25"/>
          <p:cNvSpPr txBox="1"/>
          <p:nvPr/>
        </p:nvSpPr>
        <p:spPr>
          <a:xfrm>
            <a:off x="149700" y="282600"/>
            <a:ext cx="74487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600">
                <a:solidFill>
                  <a:schemeClr val="dk1"/>
                </a:solidFill>
              </a:rPr>
              <a:t>Mengaitkan Apakah Sudah Sesuai dengan Teori atau Tidak</a:t>
            </a:r>
            <a:endParaRPr b="1" sz="1600">
              <a:solidFill>
                <a:schemeClr val="dk1"/>
              </a:solidFill>
            </a:endParaRPr>
          </a:p>
        </p:txBody>
      </p:sp>
      <p:sp>
        <p:nvSpPr>
          <p:cNvPr id="235" name="Google Shape;235;p25"/>
          <p:cNvSpPr/>
          <p:nvPr/>
        </p:nvSpPr>
        <p:spPr>
          <a:xfrm>
            <a:off x="243050" y="836450"/>
            <a:ext cx="3602100" cy="2211600"/>
          </a:xfrm>
          <a:prstGeom prst="rect">
            <a:avLst/>
          </a:prstGeom>
          <a:solidFill>
            <a:schemeClr val="lt1"/>
          </a:solidFill>
          <a:ln cap="flat" cmpd="sng" w="9525">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id" sz="1200">
                <a:solidFill>
                  <a:schemeClr val="dk1"/>
                </a:solidFill>
              </a:rPr>
              <a:t>Prinsip kerja </a:t>
            </a:r>
            <a:r>
              <a:rPr b="1" lang="id" sz="1200">
                <a:solidFill>
                  <a:schemeClr val="dk1"/>
                </a:solidFill>
              </a:rPr>
              <a:t>thermistor</a:t>
            </a:r>
            <a:r>
              <a:rPr lang="id" sz="1200">
                <a:solidFill>
                  <a:schemeClr val="dk1"/>
                </a:solidFill>
              </a:rPr>
              <a:t> mengacu pada teori karakteristik NTC (Negative Temperature Coefficient), di mana resistansi menurun ketika suhu naik. Dalam sistem deteksi kebakaran ini, thermistor digunakan untuk mendeteksi perubahan suhu yang mengindikasikan kebakaran. Ketika suhu meningkat akibat kebakaran, resistansi thermistor akan berkurang, yang kemudian diinterpretasikan oleh rangkaian sebagai sinyal kebakaran yang perlu ditindaklanjuti.</a:t>
            </a:r>
            <a:endParaRPr sz="1200">
              <a:solidFill>
                <a:schemeClr val="dk1"/>
              </a:solidFill>
            </a:endParaRPr>
          </a:p>
          <a:p>
            <a:pPr indent="0" lvl="0" marL="0" rtl="0" algn="ctr">
              <a:lnSpc>
                <a:spcPct val="100000"/>
              </a:lnSpc>
              <a:spcBef>
                <a:spcPts val="0"/>
              </a:spcBef>
              <a:spcAft>
                <a:spcPts val="0"/>
              </a:spcAft>
              <a:buNone/>
            </a:pPr>
            <a:r>
              <a:t/>
            </a:r>
            <a:endParaRPr sz="1200"/>
          </a:p>
        </p:txBody>
      </p:sp>
      <p:sp>
        <p:nvSpPr>
          <p:cNvPr id="236" name="Google Shape;236;p25"/>
          <p:cNvSpPr/>
          <p:nvPr/>
        </p:nvSpPr>
        <p:spPr>
          <a:xfrm>
            <a:off x="3987350" y="847400"/>
            <a:ext cx="4751400" cy="1248000"/>
          </a:xfrm>
          <a:prstGeom prst="rect">
            <a:avLst/>
          </a:prstGeom>
          <a:solidFill>
            <a:schemeClr val="lt1"/>
          </a:solidFill>
          <a:ln cap="flat" cmpd="sng" w="9525">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id" sz="1200">
                <a:solidFill>
                  <a:schemeClr val="dk1"/>
                </a:solidFill>
              </a:rPr>
              <a:t>Sensor </a:t>
            </a:r>
            <a:r>
              <a:rPr b="1" lang="id" sz="1200">
                <a:solidFill>
                  <a:schemeClr val="dk1"/>
                </a:solidFill>
              </a:rPr>
              <a:t>infrared</a:t>
            </a:r>
            <a:r>
              <a:rPr lang="id" sz="1200">
                <a:solidFill>
                  <a:schemeClr val="dk1"/>
                </a:solidFill>
              </a:rPr>
              <a:t> bekerja berdasarkan prinsip deteksi radiasi panas yang dihasilkan oleh api. Konsep ini didasarkan pada teori deteksi energi inframerah yang dipancarkan oleh benda panas. Ketika sensor infrared mendeteksi adanya radiasi panas dari api, maka sensor tersebut mengirimkan sinyal ke rangkaian sebagai indikasi kebakaran.</a:t>
            </a:r>
            <a:endParaRPr sz="1200">
              <a:solidFill>
                <a:schemeClr val="dk1"/>
              </a:solidFill>
            </a:endParaRPr>
          </a:p>
          <a:p>
            <a:pPr indent="0" lvl="0" marL="0" rtl="0" algn="ctr">
              <a:lnSpc>
                <a:spcPct val="100000"/>
              </a:lnSpc>
              <a:spcBef>
                <a:spcPts val="0"/>
              </a:spcBef>
              <a:spcAft>
                <a:spcPts val="0"/>
              </a:spcAft>
              <a:buNone/>
            </a:pPr>
            <a:r>
              <a:t/>
            </a:r>
            <a:endParaRPr sz="1200"/>
          </a:p>
        </p:txBody>
      </p:sp>
      <p:sp>
        <p:nvSpPr>
          <p:cNvPr id="237" name="Google Shape;237;p25"/>
          <p:cNvSpPr/>
          <p:nvPr/>
        </p:nvSpPr>
        <p:spPr>
          <a:xfrm>
            <a:off x="3987350" y="2182200"/>
            <a:ext cx="4751400" cy="1676100"/>
          </a:xfrm>
          <a:prstGeom prst="rect">
            <a:avLst/>
          </a:prstGeom>
          <a:solidFill>
            <a:schemeClr val="lt1"/>
          </a:solidFill>
          <a:ln cap="flat" cmpd="sng" w="9525">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id" sz="1200">
                <a:solidFill>
                  <a:schemeClr val="dk1"/>
                </a:solidFill>
              </a:rPr>
              <a:t>Penggunaan transistor seperti </a:t>
            </a:r>
            <a:r>
              <a:rPr b="1" lang="id" sz="1200">
                <a:solidFill>
                  <a:schemeClr val="dk1"/>
                </a:solidFill>
              </a:rPr>
              <a:t>BJT</a:t>
            </a:r>
            <a:r>
              <a:rPr lang="id" sz="1200">
                <a:solidFill>
                  <a:schemeClr val="dk1"/>
                </a:solidFill>
              </a:rPr>
              <a:t> dan </a:t>
            </a:r>
            <a:r>
              <a:rPr b="1" lang="id" sz="1200">
                <a:solidFill>
                  <a:schemeClr val="dk1"/>
                </a:solidFill>
              </a:rPr>
              <a:t>JFET</a:t>
            </a:r>
            <a:r>
              <a:rPr lang="id" sz="1200">
                <a:solidFill>
                  <a:schemeClr val="dk1"/>
                </a:solidFill>
              </a:rPr>
              <a:t> dalam sistem ini juga mengacu pada teori operasi dan karakteristik masing-masing transistor. Misalnya, BJT digunakan untuk switching manual yang memungkinkan pengguna mengaktifkan alarm secara langsung jika merasa adanya kebakaran meskipun sensor otomatis tidak mendeteksi. Sementara itu, JFET berperan dalam membaca sinyal dari thermistor dengan akurat dan mencegah arus berlebih yang dapat merusak komponen lain dalam rangkaian.</a:t>
            </a:r>
            <a:endParaRPr sz="1200">
              <a:solidFill>
                <a:schemeClr val="dk1"/>
              </a:solidFill>
            </a:endParaRPr>
          </a:p>
          <a:p>
            <a:pPr indent="0" lvl="0" marL="0" rtl="0" algn="ctr">
              <a:lnSpc>
                <a:spcPct val="100000"/>
              </a:lnSpc>
              <a:spcBef>
                <a:spcPts val="0"/>
              </a:spcBef>
              <a:spcAft>
                <a:spcPts val="0"/>
              </a:spcAft>
              <a:buNone/>
            </a:pPr>
            <a:r>
              <a:t/>
            </a:r>
            <a:endParaRPr sz="1200">
              <a:solidFill>
                <a:schemeClr val="dk1"/>
              </a:solidFill>
            </a:endParaRPr>
          </a:p>
        </p:txBody>
      </p:sp>
      <p:sp>
        <p:nvSpPr>
          <p:cNvPr id="238" name="Google Shape;238;p25"/>
          <p:cNvSpPr/>
          <p:nvPr/>
        </p:nvSpPr>
        <p:spPr>
          <a:xfrm>
            <a:off x="243050" y="3135575"/>
            <a:ext cx="3602100" cy="1248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id" sz="1200"/>
              <a:t>Implementasi sistem ini </a:t>
            </a:r>
            <a:r>
              <a:rPr b="1" lang="id" sz="1200">
                <a:solidFill>
                  <a:srgbClr val="FF0000"/>
                </a:solidFill>
              </a:rPr>
              <a:t>sesuai</a:t>
            </a:r>
            <a:r>
              <a:rPr lang="id" sz="1200"/>
              <a:t> dengan prinsip-prinsip dasar teori elektronika, yang menghasilkan respons yang </a:t>
            </a:r>
            <a:r>
              <a:rPr b="1" lang="id" sz="1200">
                <a:solidFill>
                  <a:srgbClr val="6AA84F"/>
                </a:solidFill>
              </a:rPr>
              <a:t>diharapkan</a:t>
            </a:r>
            <a:r>
              <a:rPr lang="id" sz="1200"/>
              <a:t> terhadap deteksi suhu tinggi dan keberadaan api dalam rangkaian Automatic and Manual Fire Alarm Detector.</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6"/>
          <p:cNvPicPr preferRelativeResize="0"/>
          <p:nvPr/>
        </p:nvPicPr>
        <p:blipFill>
          <a:blip r:embed="rId3">
            <a:alphaModFix/>
          </a:blip>
          <a:stretch>
            <a:fillRect/>
          </a:stretch>
        </p:blipFill>
        <p:spPr>
          <a:xfrm>
            <a:off x="8104775" y="4675850"/>
            <a:ext cx="1039225" cy="467650"/>
          </a:xfrm>
          <a:prstGeom prst="rect">
            <a:avLst/>
          </a:prstGeom>
          <a:noFill/>
          <a:ln>
            <a:noFill/>
          </a:ln>
        </p:spPr>
      </p:pic>
      <p:sp>
        <p:nvSpPr>
          <p:cNvPr id="244" name="Google Shape;244;p26"/>
          <p:cNvSpPr txBox="1"/>
          <p:nvPr/>
        </p:nvSpPr>
        <p:spPr>
          <a:xfrm>
            <a:off x="8738700" y="0"/>
            <a:ext cx="4053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14</a:t>
            </a:r>
            <a:endParaRPr sz="1200">
              <a:solidFill>
                <a:schemeClr val="dk2"/>
              </a:solidFill>
            </a:endParaRPr>
          </a:p>
        </p:txBody>
      </p:sp>
      <p:sp>
        <p:nvSpPr>
          <p:cNvPr id="245" name="Google Shape;245;p26"/>
          <p:cNvSpPr txBox="1"/>
          <p:nvPr/>
        </p:nvSpPr>
        <p:spPr>
          <a:xfrm>
            <a:off x="1391250" y="563275"/>
            <a:ext cx="6361500" cy="42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800">
                <a:solidFill>
                  <a:srgbClr val="1155CC"/>
                </a:solidFill>
              </a:rPr>
              <a:t>Kesimpulan </a:t>
            </a:r>
            <a:r>
              <a:rPr b="1" lang="id" sz="1800">
                <a:solidFill>
                  <a:schemeClr val="dk1"/>
                </a:solidFill>
              </a:rPr>
              <a:t>(</a:t>
            </a:r>
            <a:r>
              <a:rPr b="1" i="1" lang="id" sz="1600">
                <a:solidFill>
                  <a:schemeClr val="dk1"/>
                </a:solidFill>
              </a:rPr>
              <a:t>Automatic and Manual Fire Alarm Detector)</a:t>
            </a:r>
            <a:endParaRPr b="1" sz="1800">
              <a:solidFill>
                <a:schemeClr val="dk1"/>
              </a:solidFill>
            </a:endParaRPr>
          </a:p>
        </p:txBody>
      </p:sp>
      <p:sp>
        <p:nvSpPr>
          <p:cNvPr id="246" name="Google Shape;246;p26"/>
          <p:cNvSpPr/>
          <p:nvPr/>
        </p:nvSpPr>
        <p:spPr>
          <a:xfrm>
            <a:off x="926250" y="1098775"/>
            <a:ext cx="7291500" cy="30768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300"/>
              <a:t>Automatic and Manual Fire Alarm Detector merupakan sistem deteksi kebakaran yang menyajikan solusi </a:t>
            </a:r>
            <a:r>
              <a:rPr b="1" lang="id" sz="1300"/>
              <a:t>komprehensif</a:t>
            </a:r>
            <a:r>
              <a:rPr lang="id" sz="1300"/>
              <a:t> dengan mengintegrasikan teknologi </a:t>
            </a:r>
            <a:r>
              <a:rPr b="1" lang="id" sz="1300"/>
              <a:t>otomatis</a:t>
            </a:r>
            <a:r>
              <a:rPr lang="id" sz="1300"/>
              <a:t> dan </a:t>
            </a:r>
            <a:r>
              <a:rPr b="1" lang="id" sz="1300"/>
              <a:t>manual</a:t>
            </a:r>
            <a:r>
              <a:rPr lang="id" sz="1300"/>
              <a:t>. Melalui penerapan sensor suhu (thermistor) dan sensor api (sensor infrared), sistem ini mampu mendeteksi perubahan suhu yang mengindikasikan kebakaran serta radiasi panas dari api secara akurat. Penggunaan transistor seperti BJT (Bipolar Junction Transistor) dan JFET (Junction Field Effect Transistor) dalam sistem ini memperkuat respons terhadap deteksi kebakaran dengan mengizinkan intervensi manual melalui tombol switch BJT, sementara JFET memastikan pembacaan sinyal dari thermistor dengan akurat. Dengan demikian, sistem ini memberikan </a:t>
            </a:r>
            <a:r>
              <a:rPr b="1" lang="id" sz="1300"/>
              <a:t>peringatan dini</a:t>
            </a:r>
            <a:r>
              <a:rPr lang="id" sz="1300"/>
              <a:t> terhadap kebakaran dan memberikan opsi manual untuk tindakan darurat tambahan, meningkatkan responsivitas dan keamanan dalam menghadapi situasi kebakaran. Keseluruhan, implementasi sistem Automatic and Manual Fire Alarm Detector menggambarkan </a:t>
            </a:r>
            <a:r>
              <a:rPr b="1" lang="id" sz="1300"/>
              <a:t>keselarasan</a:t>
            </a:r>
            <a:r>
              <a:rPr lang="id" sz="1300"/>
              <a:t> yang kuat antara prinsip-prinsip dasar teori elektronika dan aplikasi praktisnya, menghasilkan solusi yang </a:t>
            </a:r>
            <a:r>
              <a:rPr b="1" lang="id" sz="1300"/>
              <a:t>efektif</a:t>
            </a:r>
            <a:r>
              <a:rPr lang="id" sz="1300"/>
              <a:t> dan </a:t>
            </a:r>
            <a:r>
              <a:rPr b="1" lang="id" sz="1300"/>
              <a:t>efisien</a:t>
            </a:r>
            <a:r>
              <a:rPr lang="id" sz="1300"/>
              <a:t> dalam mendeteksi serta merespons kebakaran dengan </a:t>
            </a:r>
            <a:r>
              <a:rPr b="1" lang="id" sz="1300"/>
              <a:t>cepat</a:t>
            </a:r>
            <a:r>
              <a:rPr lang="id" sz="1300"/>
              <a:t> dan </a:t>
            </a:r>
            <a:r>
              <a:rPr b="1" lang="id" sz="1300"/>
              <a:t>tepat</a:t>
            </a:r>
            <a:r>
              <a:rPr lang="id" sz="1300"/>
              <a:t>.</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7"/>
          <p:cNvPicPr preferRelativeResize="0"/>
          <p:nvPr/>
        </p:nvPicPr>
        <p:blipFill>
          <a:blip r:embed="rId3">
            <a:alphaModFix/>
          </a:blip>
          <a:stretch>
            <a:fillRect/>
          </a:stretch>
        </p:blipFill>
        <p:spPr>
          <a:xfrm>
            <a:off x="0" y="0"/>
            <a:ext cx="9144000" cy="5193850"/>
          </a:xfrm>
          <a:prstGeom prst="rect">
            <a:avLst/>
          </a:prstGeom>
          <a:noFill/>
          <a:ln>
            <a:noFill/>
          </a:ln>
        </p:spPr>
      </p:pic>
      <p:sp>
        <p:nvSpPr>
          <p:cNvPr id="252" name="Google Shape;252;p27"/>
          <p:cNvSpPr txBox="1"/>
          <p:nvPr/>
        </p:nvSpPr>
        <p:spPr>
          <a:xfrm>
            <a:off x="221150" y="1591875"/>
            <a:ext cx="4992300" cy="14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4500">
                <a:solidFill>
                  <a:schemeClr val="lt1"/>
                </a:solidFill>
              </a:rPr>
              <a:t>Sekian dan, </a:t>
            </a:r>
            <a:br>
              <a:rPr b="1" lang="id" sz="4500">
                <a:solidFill>
                  <a:schemeClr val="lt1"/>
                </a:solidFill>
              </a:rPr>
            </a:br>
            <a:r>
              <a:rPr b="1" lang="id" sz="4500">
                <a:solidFill>
                  <a:schemeClr val="lt1"/>
                </a:solidFill>
              </a:rPr>
              <a:t>TERIMA KASIH</a:t>
            </a:r>
            <a:endParaRPr b="1" sz="4500">
              <a:solidFill>
                <a:schemeClr val="lt1"/>
              </a:solidFill>
            </a:endParaRPr>
          </a:p>
        </p:txBody>
      </p:sp>
      <p:sp>
        <p:nvSpPr>
          <p:cNvPr id="253" name="Google Shape;253;p27"/>
          <p:cNvSpPr/>
          <p:nvPr/>
        </p:nvSpPr>
        <p:spPr>
          <a:xfrm>
            <a:off x="264950" y="3124600"/>
            <a:ext cx="5058000" cy="109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8104775" y="4649000"/>
            <a:ext cx="1039225" cy="467650"/>
          </a:xfrm>
          <a:prstGeom prst="rect">
            <a:avLst/>
          </a:prstGeom>
          <a:noFill/>
          <a:ln>
            <a:noFill/>
          </a:ln>
        </p:spPr>
      </p:pic>
      <p:sp>
        <p:nvSpPr>
          <p:cNvPr id="68" name="Google Shape;68;p14"/>
          <p:cNvSpPr/>
          <p:nvPr/>
        </p:nvSpPr>
        <p:spPr>
          <a:xfrm>
            <a:off x="267737" y="711000"/>
            <a:ext cx="4527300" cy="2283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solidFill>
                  <a:schemeClr val="dk1"/>
                </a:solidFill>
              </a:rPr>
              <a:t>Latar Belakang</a:t>
            </a:r>
            <a:endParaRPr b="1">
              <a:solidFill>
                <a:schemeClr val="dk1"/>
              </a:solidFill>
            </a:endParaRPr>
          </a:p>
        </p:txBody>
      </p:sp>
      <p:sp>
        <p:nvSpPr>
          <p:cNvPr id="69" name="Google Shape;69;p14"/>
          <p:cNvSpPr/>
          <p:nvPr/>
        </p:nvSpPr>
        <p:spPr>
          <a:xfrm>
            <a:off x="267738" y="1004600"/>
            <a:ext cx="4527300" cy="36444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t>Kebakaran merupakan bencana yang dapat merugikan banyak hal, mulai dari kerugian material hingga ancaman terhadap keselamatan jiwa. Dampaknya sangat besar, seringkali menyebabkan kerusakan total pada bangunan dan fasilitas, serta menimbulkan kerugian ekonomi yang signifikan. Penyebab kebakaran pun beragam, termasuk korsleting listrik, kebocoran kompor gas, dan lain-lain. Melihat tingginya frekuensi dan dampak kebakaran, diperlukan sebuah sistem yang dapat secara efektif membantu meminimalisir risiko serta memberikan peringatan dini saat tanda-tanda kebakaran terdeteksi. Untuk menjawab kebutuhan ini, kami menciptakan "</a:t>
            </a:r>
            <a:r>
              <a:rPr b="1" lang="id" sz="1200"/>
              <a:t>Automatic and Manual Fire Alarm Detector</a:t>
            </a:r>
            <a:r>
              <a:rPr lang="id" sz="1200"/>
              <a:t>". Sistem ini dirancang untuk menggabungkan deteksi otomatis melalui sensor deteksi warna api dan deteksi panas dengan kemampuan manual melalui tombol alarm yang dapat diaktifkan oleh manusia. Dengan demikian, sistem ini tidak hanya memastikan deteksi cepat dan respons awal terhadap ancaman kebakaran, tetapi juga memungkinkan intervensi langsung dari penghuni saat diperlukan. </a:t>
            </a:r>
            <a:endParaRPr sz="1200"/>
          </a:p>
        </p:txBody>
      </p:sp>
      <p:sp>
        <p:nvSpPr>
          <p:cNvPr id="70" name="Google Shape;70;p14"/>
          <p:cNvSpPr/>
          <p:nvPr/>
        </p:nvSpPr>
        <p:spPr>
          <a:xfrm>
            <a:off x="4953188" y="924500"/>
            <a:ext cx="3705600" cy="2283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solidFill>
                  <a:schemeClr val="dk1"/>
                </a:solidFill>
              </a:rPr>
              <a:t>Tujuan</a:t>
            </a:r>
            <a:endParaRPr b="1">
              <a:solidFill>
                <a:schemeClr val="dk1"/>
              </a:solidFill>
            </a:endParaRPr>
          </a:p>
        </p:txBody>
      </p:sp>
      <p:sp>
        <p:nvSpPr>
          <p:cNvPr id="71" name="Google Shape;71;p14"/>
          <p:cNvSpPr/>
          <p:nvPr/>
        </p:nvSpPr>
        <p:spPr>
          <a:xfrm>
            <a:off x="4953200" y="1218100"/>
            <a:ext cx="3705600" cy="16374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t>Untuk </a:t>
            </a:r>
            <a:r>
              <a:rPr b="1" lang="id" sz="1200"/>
              <a:t>memberikan deteksi dini</a:t>
            </a:r>
            <a:r>
              <a:rPr lang="id" sz="1200"/>
              <a:t> terhadap kebakaran secara </a:t>
            </a:r>
            <a:r>
              <a:rPr b="1" lang="id" sz="1200"/>
              <a:t>otomatis</a:t>
            </a:r>
            <a:r>
              <a:rPr lang="id" sz="1200"/>
              <a:t> dan </a:t>
            </a:r>
            <a:r>
              <a:rPr b="1" lang="id" sz="1200"/>
              <a:t>manual</a:t>
            </a:r>
            <a:r>
              <a:rPr lang="id" sz="1200"/>
              <a:t>, meningkatkan responsivitas sistem dalam menghadapi keadaan darurat, memastikan pengaktifan alarm secara tepat waktu, serta </a:t>
            </a:r>
            <a:r>
              <a:rPr b="1" lang="id" sz="1200"/>
              <a:t>mengurangi risiko kerugian</a:t>
            </a:r>
            <a:r>
              <a:rPr lang="id" sz="1200"/>
              <a:t> akibat kebakaran dengan meminimalisir waktu tanggap dan memungkinkan tindakan pencegahan yang cepat.</a:t>
            </a:r>
            <a:endParaRPr sz="1200"/>
          </a:p>
        </p:txBody>
      </p:sp>
      <p:sp>
        <p:nvSpPr>
          <p:cNvPr id="72" name="Google Shape;72;p14"/>
          <p:cNvSpPr/>
          <p:nvPr/>
        </p:nvSpPr>
        <p:spPr>
          <a:xfrm>
            <a:off x="4953188" y="2952950"/>
            <a:ext cx="3705600" cy="1369800"/>
          </a:xfrm>
          <a:prstGeom prst="roundRect">
            <a:avLst>
              <a:gd fmla="val 16667" name="adj"/>
            </a:avLst>
          </a:prstGeom>
          <a:solidFill>
            <a:schemeClr val="lt1"/>
          </a:solidFill>
          <a:ln cap="flat" cmpd="sng" w="9525">
            <a:solidFill>
              <a:srgbClr val="1155CC"/>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id" sz="1300"/>
              <a:t>Sistem ini menggunakan berbagai komponen elektronik, seperti LED hijau untuk menunjukkan </a:t>
            </a:r>
            <a:r>
              <a:rPr b="1" lang="id" sz="1300"/>
              <a:t>status normal</a:t>
            </a:r>
            <a:r>
              <a:rPr lang="id" sz="1300"/>
              <a:t> dan LED merah yang menyala saat </a:t>
            </a:r>
            <a:r>
              <a:rPr b="1" lang="id" sz="1300"/>
              <a:t>mendeteksi kebakaran</a:t>
            </a:r>
            <a:r>
              <a:rPr lang="id" sz="1300"/>
              <a:t>, disertai dengan </a:t>
            </a:r>
            <a:r>
              <a:rPr b="1" lang="id" sz="1300"/>
              <a:t>alarm</a:t>
            </a:r>
            <a:r>
              <a:rPr lang="id" sz="1300"/>
              <a:t> yang berbunyi secara otomatis.</a:t>
            </a:r>
            <a:endParaRPr sz="1300"/>
          </a:p>
        </p:txBody>
      </p:sp>
      <p:sp>
        <p:nvSpPr>
          <p:cNvPr id="73" name="Google Shape;73;p14"/>
          <p:cNvSpPr txBox="1"/>
          <p:nvPr/>
        </p:nvSpPr>
        <p:spPr>
          <a:xfrm>
            <a:off x="149700" y="0"/>
            <a:ext cx="1733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rgbClr val="1155CC"/>
                </a:solidFill>
              </a:rPr>
              <a:t>Pendahuluan</a:t>
            </a:r>
            <a:endParaRPr b="1" sz="1800">
              <a:solidFill>
                <a:srgbClr val="1155CC"/>
              </a:solidFill>
            </a:endParaRPr>
          </a:p>
        </p:txBody>
      </p:sp>
      <p:sp>
        <p:nvSpPr>
          <p:cNvPr id="74" name="Google Shape;74;p14"/>
          <p:cNvSpPr txBox="1"/>
          <p:nvPr/>
        </p:nvSpPr>
        <p:spPr>
          <a:xfrm>
            <a:off x="8872200" y="0"/>
            <a:ext cx="271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2</a:t>
            </a:r>
            <a:endParaRPr sz="1200">
              <a:solidFill>
                <a:schemeClr val="dk2"/>
              </a:solidFill>
            </a:endParaRPr>
          </a:p>
        </p:txBody>
      </p:sp>
      <p:sp>
        <p:nvSpPr>
          <p:cNvPr id="75" name="Google Shape;75;p14"/>
          <p:cNvSpPr txBox="1"/>
          <p:nvPr/>
        </p:nvSpPr>
        <p:spPr>
          <a:xfrm>
            <a:off x="149700" y="282600"/>
            <a:ext cx="74487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600">
                <a:solidFill>
                  <a:schemeClr val="dk1"/>
                </a:solidFill>
              </a:rPr>
              <a:t>Latar Belakang dan Tujuan </a:t>
            </a:r>
            <a:r>
              <a:rPr b="1" i="1" lang="id" sz="1600">
                <a:solidFill>
                  <a:schemeClr val="dk1"/>
                </a:solidFill>
              </a:rPr>
              <a:t>Automatic and Manual Fire Alarm Detector</a:t>
            </a:r>
            <a:endParaRPr b="1" i="1" sz="1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5"/>
          <p:cNvPicPr preferRelativeResize="0"/>
          <p:nvPr/>
        </p:nvPicPr>
        <p:blipFill>
          <a:blip r:embed="rId3">
            <a:alphaModFix/>
          </a:blip>
          <a:stretch>
            <a:fillRect/>
          </a:stretch>
        </p:blipFill>
        <p:spPr>
          <a:xfrm>
            <a:off x="8104775" y="4675850"/>
            <a:ext cx="1039225" cy="467650"/>
          </a:xfrm>
          <a:prstGeom prst="rect">
            <a:avLst/>
          </a:prstGeom>
          <a:noFill/>
          <a:ln>
            <a:noFill/>
          </a:ln>
        </p:spPr>
      </p:pic>
      <p:sp>
        <p:nvSpPr>
          <p:cNvPr id="81" name="Google Shape;81;p15"/>
          <p:cNvSpPr txBox="1"/>
          <p:nvPr/>
        </p:nvSpPr>
        <p:spPr>
          <a:xfrm>
            <a:off x="8872200" y="0"/>
            <a:ext cx="271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3</a:t>
            </a:r>
            <a:endParaRPr sz="1200">
              <a:solidFill>
                <a:schemeClr val="dk2"/>
              </a:solidFill>
            </a:endParaRPr>
          </a:p>
        </p:txBody>
      </p:sp>
      <p:sp>
        <p:nvSpPr>
          <p:cNvPr id="82" name="Google Shape;82;p15"/>
          <p:cNvSpPr txBox="1"/>
          <p:nvPr/>
        </p:nvSpPr>
        <p:spPr>
          <a:xfrm>
            <a:off x="149700" y="0"/>
            <a:ext cx="20163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rgbClr val="1155CC"/>
                </a:solidFill>
              </a:rPr>
              <a:t>Pengaplikasian</a:t>
            </a:r>
            <a:endParaRPr b="1" sz="1800">
              <a:solidFill>
                <a:srgbClr val="1155CC"/>
              </a:solidFill>
            </a:endParaRPr>
          </a:p>
        </p:txBody>
      </p:sp>
      <p:sp>
        <p:nvSpPr>
          <p:cNvPr id="83" name="Google Shape;83;p15"/>
          <p:cNvSpPr txBox="1"/>
          <p:nvPr/>
        </p:nvSpPr>
        <p:spPr>
          <a:xfrm>
            <a:off x="149700" y="282600"/>
            <a:ext cx="74487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600">
                <a:solidFill>
                  <a:schemeClr val="dk1"/>
                </a:solidFill>
              </a:rPr>
              <a:t>Peran Setiap Komponen pada </a:t>
            </a:r>
            <a:r>
              <a:rPr b="1" i="1" lang="id" sz="1600">
                <a:solidFill>
                  <a:schemeClr val="dk1"/>
                </a:solidFill>
              </a:rPr>
              <a:t>Automatic and Manual Fire Alarm Detector</a:t>
            </a:r>
            <a:endParaRPr b="1" i="1" sz="1600">
              <a:solidFill>
                <a:schemeClr val="dk1"/>
              </a:solidFill>
            </a:endParaRPr>
          </a:p>
        </p:txBody>
      </p:sp>
      <p:sp>
        <p:nvSpPr>
          <p:cNvPr id="84" name="Google Shape;84;p15"/>
          <p:cNvSpPr/>
          <p:nvPr/>
        </p:nvSpPr>
        <p:spPr>
          <a:xfrm>
            <a:off x="271100" y="752400"/>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LED</a:t>
            </a:r>
            <a:endParaRPr b="1"/>
          </a:p>
        </p:txBody>
      </p:sp>
      <p:sp>
        <p:nvSpPr>
          <p:cNvPr id="85" name="Google Shape;85;p15"/>
          <p:cNvSpPr/>
          <p:nvPr/>
        </p:nvSpPr>
        <p:spPr>
          <a:xfrm>
            <a:off x="281975" y="1067750"/>
            <a:ext cx="2511900" cy="13158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id" sz="1200">
                <a:solidFill>
                  <a:srgbClr val="00FF00"/>
                </a:solidFill>
              </a:rPr>
              <a:t>LED hijau</a:t>
            </a:r>
            <a:r>
              <a:rPr lang="id" sz="1200"/>
              <a:t> menunjukkan sistem dalam keadaan aktif dan berfungsi normal. </a:t>
            </a:r>
            <a:r>
              <a:rPr b="1" lang="id" sz="1200">
                <a:solidFill>
                  <a:srgbClr val="FF0000"/>
                </a:solidFill>
              </a:rPr>
              <a:t>LED merah </a:t>
            </a:r>
            <a:r>
              <a:rPr lang="id" sz="1200"/>
              <a:t> menunjukkan telah terdeteksi kebakaran dan alarm telah diaktifkan. </a:t>
            </a:r>
            <a:endParaRPr sz="1200"/>
          </a:p>
        </p:txBody>
      </p:sp>
      <p:sp>
        <p:nvSpPr>
          <p:cNvPr id="86" name="Google Shape;86;p15"/>
          <p:cNvSpPr/>
          <p:nvPr/>
        </p:nvSpPr>
        <p:spPr>
          <a:xfrm>
            <a:off x="2978950" y="752400"/>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BJT</a:t>
            </a:r>
            <a:endParaRPr b="1"/>
          </a:p>
        </p:txBody>
      </p:sp>
      <p:sp>
        <p:nvSpPr>
          <p:cNvPr id="87" name="Google Shape;87;p15"/>
          <p:cNvSpPr/>
          <p:nvPr/>
        </p:nvSpPr>
        <p:spPr>
          <a:xfrm>
            <a:off x="2978950" y="1067750"/>
            <a:ext cx="2511900" cy="18270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Digunakan untuk </a:t>
            </a:r>
            <a:r>
              <a:rPr b="1" lang="id" sz="1200">
                <a:solidFill>
                  <a:schemeClr val="dk1"/>
                </a:solidFill>
              </a:rPr>
              <a:t>switching</a:t>
            </a:r>
            <a:r>
              <a:rPr lang="id" sz="1200">
                <a:solidFill>
                  <a:schemeClr val="dk1"/>
                </a:solidFill>
              </a:rPr>
              <a:t>, yang memungkinkan kontrol otomatis pada LED dan buzzer. Transistor ini membantu dalam </a:t>
            </a:r>
            <a:r>
              <a:rPr b="1" lang="id" sz="1200">
                <a:solidFill>
                  <a:schemeClr val="dk1"/>
                </a:solidFill>
              </a:rPr>
              <a:t>mengaktifkan </a:t>
            </a:r>
            <a:r>
              <a:rPr lang="id" sz="1200">
                <a:solidFill>
                  <a:schemeClr val="dk1"/>
                </a:solidFill>
              </a:rPr>
              <a:t>atau </a:t>
            </a:r>
            <a:r>
              <a:rPr b="1" lang="id" sz="1200">
                <a:solidFill>
                  <a:schemeClr val="dk1"/>
                </a:solidFill>
              </a:rPr>
              <a:t>mematikan</a:t>
            </a:r>
            <a:r>
              <a:rPr lang="id" sz="1200">
                <a:solidFill>
                  <a:schemeClr val="dk1"/>
                </a:solidFill>
              </a:rPr>
              <a:t> komponen berdasarkan sinyal dari sensor, memastikan sistem memberikan peringatan yang cepat dan jelas.</a:t>
            </a:r>
            <a:endParaRPr sz="1200">
              <a:solidFill>
                <a:schemeClr val="dk1"/>
              </a:solidFill>
            </a:endParaRPr>
          </a:p>
        </p:txBody>
      </p:sp>
      <p:sp>
        <p:nvSpPr>
          <p:cNvPr id="88" name="Google Shape;88;p15"/>
          <p:cNvSpPr/>
          <p:nvPr/>
        </p:nvSpPr>
        <p:spPr>
          <a:xfrm>
            <a:off x="271100" y="2547725"/>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JFET</a:t>
            </a:r>
            <a:endParaRPr b="1"/>
          </a:p>
        </p:txBody>
      </p:sp>
      <p:sp>
        <p:nvSpPr>
          <p:cNvPr id="89" name="Google Shape;89;p15"/>
          <p:cNvSpPr/>
          <p:nvPr/>
        </p:nvSpPr>
        <p:spPr>
          <a:xfrm>
            <a:off x="271100" y="2894750"/>
            <a:ext cx="2511900" cy="17811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untuk </a:t>
            </a:r>
            <a:r>
              <a:rPr b="1" lang="id" sz="1200">
                <a:solidFill>
                  <a:srgbClr val="38761D"/>
                </a:solidFill>
              </a:rPr>
              <a:t>mendeteksi</a:t>
            </a:r>
            <a:r>
              <a:rPr lang="id" sz="1200">
                <a:solidFill>
                  <a:schemeClr val="dk1"/>
                </a:solidFill>
              </a:rPr>
              <a:t> sinyal rendah dari sensor thermistor. JFET memiliki impedansi input tinggi, sehingga dapat membaca </a:t>
            </a:r>
            <a:r>
              <a:rPr b="1" lang="id" sz="1200">
                <a:solidFill>
                  <a:schemeClr val="accent4"/>
                </a:solidFill>
              </a:rPr>
              <a:t>sinyal kecil</a:t>
            </a:r>
            <a:r>
              <a:rPr lang="id" sz="1200">
                <a:solidFill>
                  <a:schemeClr val="dk1"/>
                </a:solidFill>
              </a:rPr>
              <a:t> dengan akurat tanpa mengganggu sensor. Ini penting untuk </a:t>
            </a:r>
            <a:r>
              <a:rPr b="1" lang="id" sz="1200">
                <a:solidFill>
                  <a:srgbClr val="351C75"/>
                </a:solidFill>
              </a:rPr>
              <a:t>menghindari</a:t>
            </a:r>
            <a:r>
              <a:rPr lang="id" sz="1200">
                <a:solidFill>
                  <a:schemeClr val="dk1"/>
                </a:solidFill>
              </a:rPr>
              <a:t> aliran arus berlebih yang dapat merusak komponen lainnya.</a:t>
            </a:r>
            <a:endParaRPr sz="1200">
              <a:solidFill>
                <a:schemeClr val="dk1"/>
              </a:solidFill>
            </a:endParaRPr>
          </a:p>
        </p:txBody>
      </p:sp>
      <p:sp>
        <p:nvSpPr>
          <p:cNvPr id="90" name="Google Shape;90;p15"/>
          <p:cNvSpPr/>
          <p:nvPr/>
        </p:nvSpPr>
        <p:spPr>
          <a:xfrm>
            <a:off x="5686800" y="752400"/>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Thermistor</a:t>
            </a:r>
            <a:endParaRPr b="1"/>
          </a:p>
        </p:txBody>
      </p:sp>
      <p:sp>
        <p:nvSpPr>
          <p:cNvPr id="91" name="Google Shape;91;p15"/>
          <p:cNvSpPr/>
          <p:nvPr/>
        </p:nvSpPr>
        <p:spPr>
          <a:xfrm>
            <a:off x="5686800" y="1067750"/>
            <a:ext cx="2511900" cy="16530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Sebagai </a:t>
            </a:r>
            <a:r>
              <a:rPr b="1" lang="id" sz="1200">
                <a:solidFill>
                  <a:srgbClr val="CC0000"/>
                </a:solidFill>
              </a:rPr>
              <a:t>sensor panas</a:t>
            </a:r>
            <a:r>
              <a:rPr lang="id" sz="1200">
                <a:solidFill>
                  <a:schemeClr val="dk1"/>
                </a:solidFill>
              </a:rPr>
              <a:t>. Thermistor ini mengubah resistansinya sesuai dengan perubahan suhu. Ketika suhu </a:t>
            </a:r>
            <a:r>
              <a:rPr b="1" lang="id" sz="1200">
                <a:solidFill>
                  <a:schemeClr val="dk1"/>
                </a:solidFill>
              </a:rPr>
              <a:t>meningkat</a:t>
            </a:r>
            <a:r>
              <a:rPr lang="id" sz="1200">
                <a:solidFill>
                  <a:schemeClr val="dk1"/>
                </a:solidFill>
              </a:rPr>
              <a:t>, resistansinya </a:t>
            </a:r>
            <a:r>
              <a:rPr b="1" lang="id" sz="1200">
                <a:solidFill>
                  <a:schemeClr val="dk1"/>
                </a:solidFill>
              </a:rPr>
              <a:t>berubah</a:t>
            </a:r>
            <a:r>
              <a:rPr lang="id" sz="1200">
                <a:solidFill>
                  <a:schemeClr val="dk1"/>
                </a:solidFill>
              </a:rPr>
              <a:t>, menghasilkan sinyal yang dapat diolah untuk mendeteksi adanya kebakaran.</a:t>
            </a:r>
            <a:endParaRPr sz="1200">
              <a:solidFill>
                <a:schemeClr val="dk1"/>
              </a:solidFill>
            </a:endParaRPr>
          </a:p>
        </p:txBody>
      </p:sp>
      <p:sp>
        <p:nvSpPr>
          <p:cNvPr id="92" name="Google Shape;92;p15"/>
          <p:cNvSpPr/>
          <p:nvPr/>
        </p:nvSpPr>
        <p:spPr>
          <a:xfrm>
            <a:off x="3055150" y="3056600"/>
            <a:ext cx="402000" cy="1457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O</a:t>
            </a:r>
            <a:r>
              <a:rPr b="1" lang="id"/>
              <a:t>P</a:t>
            </a:r>
            <a:endParaRPr b="1"/>
          </a:p>
          <a:p>
            <a:pPr indent="0" lvl="0" marL="0" rtl="0" algn="ctr">
              <a:spcBef>
                <a:spcPts val="0"/>
              </a:spcBef>
              <a:spcAft>
                <a:spcPts val="0"/>
              </a:spcAft>
              <a:buNone/>
            </a:pPr>
            <a:r>
              <a:rPr b="1" lang="id"/>
              <a:t>-</a:t>
            </a:r>
            <a:r>
              <a:rPr b="1" lang="id"/>
              <a:t>AMP</a:t>
            </a:r>
            <a:endParaRPr b="1"/>
          </a:p>
        </p:txBody>
      </p:sp>
      <p:sp>
        <p:nvSpPr>
          <p:cNvPr id="93" name="Google Shape;93;p15"/>
          <p:cNvSpPr/>
          <p:nvPr/>
        </p:nvSpPr>
        <p:spPr>
          <a:xfrm>
            <a:off x="3544750" y="3056600"/>
            <a:ext cx="2794200" cy="14574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Digunakan untuk </a:t>
            </a:r>
            <a:r>
              <a:rPr b="1" lang="id" sz="1200">
                <a:solidFill>
                  <a:srgbClr val="FF0000"/>
                </a:solidFill>
              </a:rPr>
              <a:t>memperkuat sinyal</a:t>
            </a:r>
            <a:r>
              <a:rPr lang="id" sz="1200">
                <a:solidFill>
                  <a:schemeClr val="dk1"/>
                </a:solidFill>
              </a:rPr>
              <a:t> yang dihasilkan oleh sensor thermistor. Op-Amp meningkatkan keandalan sistem dalam mendeteksi perubahan suhu yang signifikan, memungkinkan respon yang cepat terhadap ancaman kebakaran.</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a:blip r:embed="rId3">
            <a:alphaModFix/>
          </a:blip>
          <a:stretch>
            <a:fillRect/>
          </a:stretch>
        </p:blipFill>
        <p:spPr>
          <a:xfrm>
            <a:off x="8104775" y="4675850"/>
            <a:ext cx="1039225" cy="467650"/>
          </a:xfrm>
          <a:prstGeom prst="rect">
            <a:avLst/>
          </a:prstGeom>
          <a:noFill/>
          <a:ln>
            <a:noFill/>
          </a:ln>
        </p:spPr>
      </p:pic>
      <p:sp>
        <p:nvSpPr>
          <p:cNvPr id="99" name="Google Shape;99;p16"/>
          <p:cNvSpPr txBox="1"/>
          <p:nvPr/>
        </p:nvSpPr>
        <p:spPr>
          <a:xfrm>
            <a:off x="8872200" y="0"/>
            <a:ext cx="271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4</a:t>
            </a:r>
            <a:endParaRPr sz="1200">
              <a:solidFill>
                <a:schemeClr val="dk2"/>
              </a:solidFill>
            </a:endParaRPr>
          </a:p>
        </p:txBody>
      </p:sp>
      <p:sp>
        <p:nvSpPr>
          <p:cNvPr id="100" name="Google Shape;100;p16"/>
          <p:cNvSpPr/>
          <p:nvPr/>
        </p:nvSpPr>
        <p:spPr>
          <a:xfrm>
            <a:off x="392425" y="543575"/>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id"/>
              <a:t>Buzzer</a:t>
            </a:r>
            <a:endParaRPr b="1" i="1"/>
          </a:p>
        </p:txBody>
      </p:sp>
      <p:sp>
        <p:nvSpPr>
          <p:cNvPr id="101" name="Google Shape;101;p16"/>
          <p:cNvSpPr/>
          <p:nvPr/>
        </p:nvSpPr>
        <p:spPr>
          <a:xfrm>
            <a:off x="403300" y="858925"/>
            <a:ext cx="2511900" cy="18291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Mengeluarkan </a:t>
            </a:r>
            <a:r>
              <a:rPr b="1" lang="id" sz="1200">
                <a:solidFill>
                  <a:srgbClr val="00FF00"/>
                </a:solidFill>
              </a:rPr>
              <a:t>suara alarm</a:t>
            </a:r>
            <a:r>
              <a:rPr lang="id" sz="1200">
                <a:solidFill>
                  <a:schemeClr val="dk1"/>
                </a:solidFill>
              </a:rPr>
              <a:t> keras saat terdeteksi kebakaran. Buzzer memberikan peringatan audio yang efektif untuk memperingatkan penghuni atau pengguna bangunan tentang adanya kebakaran, sehingga mereka dapat segera mengambil tindakan yang diperlukan.</a:t>
            </a:r>
            <a:endParaRPr sz="1200">
              <a:solidFill>
                <a:schemeClr val="dk1"/>
              </a:solidFill>
            </a:endParaRPr>
          </a:p>
        </p:txBody>
      </p:sp>
      <p:sp>
        <p:nvSpPr>
          <p:cNvPr id="102" name="Google Shape;102;p16"/>
          <p:cNvSpPr/>
          <p:nvPr/>
        </p:nvSpPr>
        <p:spPr>
          <a:xfrm>
            <a:off x="3192263" y="2059500"/>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Tombol Manual (</a:t>
            </a:r>
            <a:r>
              <a:rPr b="1" i="1" lang="id"/>
              <a:t>Button</a:t>
            </a:r>
            <a:r>
              <a:rPr b="1" lang="id"/>
              <a:t>)</a:t>
            </a:r>
            <a:endParaRPr b="1"/>
          </a:p>
        </p:txBody>
      </p:sp>
      <p:sp>
        <p:nvSpPr>
          <p:cNvPr id="103" name="Google Shape;103;p16"/>
          <p:cNvSpPr/>
          <p:nvPr/>
        </p:nvSpPr>
        <p:spPr>
          <a:xfrm>
            <a:off x="3203138" y="2374850"/>
            <a:ext cx="2511900" cy="19833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Memungkinkan pengguna untuk </a:t>
            </a:r>
            <a:r>
              <a:rPr b="1" lang="id" sz="1200">
                <a:solidFill>
                  <a:srgbClr val="00FFFF"/>
                </a:solidFill>
              </a:rPr>
              <a:t>mengaktifkan</a:t>
            </a:r>
            <a:r>
              <a:rPr lang="id" sz="1200">
                <a:solidFill>
                  <a:schemeClr val="dk1"/>
                </a:solidFill>
              </a:rPr>
              <a:t> alarm secara </a:t>
            </a:r>
            <a:r>
              <a:rPr b="1" lang="id" sz="1200">
                <a:solidFill>
                  <a:srgbClr val="FF0000"/>
                </a:solidFill>
              </a:rPr>
              <a:t>manual</a:t>
            </a:r>
            <a:r>
              <a:rPr lang="id" sz="1200">
                <a:solidFill>
                  <a:schemeClr val="dk1"/>
                </a:solidFill>
              </a:rPr>
              <a:t> jika mereka menduga adanya kebakaran. Ini memberikan lapisan keamanan tambahan, memastikan bahwa alarm dapat diaktifkan meskipun sistem otomatis gagal atau jika pengguna mendeteksi kebakaran sebelum sistem otomatis.</a:t>
            </a:r>
            <a:endParaRPr sz="1200">
              <a:solidFill>
                <a:schemeClr val="dk1"/>
              </a:solidFill>
            </a:endParaRPr>
          </a:p>
        </p:txBody>
      </p:sp>
      <p:sp>
        <p:nvSpPr>
          <p:cNvPr id="104" name="Google Shape;104;p16"/>
          <p:cNvSpPr/>
          <p:nvPr/>
        </p:nvSpPr>
        <p:spPr>
          <a:xfrm>
            <a:off x="3192275" y="641450"/>
            <a:ext cx="5559300" cy="1239600"/>
          </a:xfrm>
          <a:prstGeom prst="roundRect">
            <a:avLst>
              <a:gd fmla="val 16667" name="adj"/>
            </a:avLst>
          </a:prstGeom>
          <a:solidFill>
            <a:schemeClr val="lt1"/>
          </a:solidFill>
          <a:ln cap="flat" cmpd="sng" w="9525">
            <a:solidFill>
              <a:srgbClr val="1155CC"/>
            </a:solidFill>
            <a:prstDash val="lg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id" sz="1200"/>
              <a:t>Setiap komponen bekerja bersama untuk menciptakan sistem deteksi kebakaran yang </a:t>
            </a:r>
            <a:r>
              <a:rPr b="1" lang="id" sz="1200"/>
              <a:t>komprehensif</a:t>
            </a:r>
            <a:r>
              <a:rPr lang="id" sz="1200"/>
              <a:t> dan </a:t>
            </a:r>
            <a:r>
              <a:rPr b="1" lang="id" sz="1200"/>
              <a:t>andal</a:t>
            </a:r>
            <a:r>
              <a:rPr lang="id" sz="1200"/>
              <a:t>. Dengan menggunakan kombinasi deteksi otomatis dan manual, sistem ini dirancang untuk memberikan </a:t>
            </a:r>
            <a:r>
              <a:rPr b="1" lang="id" sz="1200"/>
              <a:t>peringatan dini</a:t>
            </a:r>
            <a:r>
              <a:rPr lang="id" sz="1200"/>
              <a:t> dan </a:t>
            </a:r>
            <a:r>
              <a:rPr b="1" lang="id" sz="1200"/>
              <a:t>respons cepat</a:t>
            </a:r>
            <a:r>
              <a:rPr lang="id" sz="1200"/>
              <a:t> terhadap ancaman kebakaran, </a:t>
            </a:r>
            <a:endParaRPr sz="1200"/>
          </a:p>
        </p:txBody>
      </p:sp>
      <p:pic>
        <p:nvPicPr>
          <p:cNvPr id="105" name="Google Shape;105;p16"/>
          <p:cNvPicPr preferRelativeResize="0"/>
          <p:nvPr/>
        </p:nvPicPr>
        <p:blipFill>
          <a:blip r:embed="rId4">
            <a:alphaModFix/>
          </a:blip>
          <a:stretch>
            <a:fillRect/>
          </a:stretch>
        </p:blipFill>
        <p:spPr>
          <a:xfrm>
            <a:off x="6069550" y="2078202"/>
            <a:ext cx="1071745" cy="720293"/>
          </a:xfrm>
          <a:prstGeom prst="rect">
            <a:avLst/>
          </a:prstGeom>
          <a:noFill/>
          <a:ln cap="flat" cmpd="sng" w="9525">
            <a:solidFill>
              <a:srgbClr val="0000FF"/>
            </a:solidFill>
            <a:prstDash val="solid"/>
            <a:round/>
            <a:headEnd len="sm" w="sm" type="none"/>
            <a:tailEnd len="sm" w="sm" type="none"/>
          </a:ln>
        </p:spPr>
      </p:pic>
      <p:pic>
        <p:nvPicPr>
          <p:cNvPr id="106" name="Google Shape;106;p16"/>
          <p:cNvPicPr preferRelativeResize="0"/>
          <p:nvPr/>
        </p:nvPicPr>
        <p:blipFill>
          <a:blip r:embed="rId5">
            <a:alphaModFix/>
          </a:blip>
          <a:stretch>
            <a:fillRect/>
          </a:stretch>
        </p:blipFill>
        <p:spPr>
          <a:xfrm>
            <a:off x="7195723" y="2078200"/>
            <a:ext cx="1270202" cy="720293"/>
          </a:xfrm>
          <a:prstGeom prst="rect">
            <a:avLst/>
          </a:prstGeom>
          <a:noFill/>
          <a:ln cap="flat" cmpd="sng" w="9525">
            <a:solidFill>
              <a:srgbClr val="0000FF"/>
            </a:solidFill>
            <a:prstDash val="solid"/>
            <a:round/>
            <a:headEnd len="sm" w="sm" type="none"/>
            <a:tailEnd len="sm" w="sm" type="none"/>
          </a:ln>
        </p:spPr>
      </p:pic>
      <p:pic>
        <p:nvPicPr>
          <p:cNvPr id="107" name="Google Shape;107;p16"/>
          <p:cNvPicPr preferRelativeResize="0"/>
          <p:nvPr/>
        </p:nvPicPr>
        <p:blipFill>
          <a:blip r:embed="rId6">
            <a:alphaModFix/>
          </a:blip>
          <a:stretch>
            <a:fillRect/>
          </a:stretch>
        </p:blipFill>
        <p:spPr>
          <a:xfrm>
            <a:off x="6173983" y="2837377"/>
            <a:ext cx="862898" cy="869897"/>
          </a:xfrm>
          <a:prstGeom prst="rect">
            <a:avLst/>
          </a:prstGeom>
          <a:noFill/>
          <a:ln cap="flat" cmpd="sng" w="9525">
            <a:solidFill>
              <a:srgbClr val="0000FF"/>
            </a:solidFill>
            <a:prstDash val="solid"/>
            <a:round/>
            <a:headEnd len="sm" w="sm" type="none"/>
            <a:tailEnd len="sm" w="sm" type="none"/>
          </a:ln>
        </p:spPr>
      </p:pic>
      <p:pic>
        <p:nvPicPr>
          <p:cNvPr id="108" name="Google Shape;108;p16"/>
          <p:cNvPicPr preferRelativeResize="0"/>
          <p:nvPr/>
        </p:nvPicPr>
        <p:blipFill>
          <a:blip r:embed="rId7">
            <a:alphaModFix/>
          </a:blip>
          <a:stretch>
            <a:fillRect/>
          </a:stretch>
        </p:blipFill>
        <p:spPr>
          <a:xfrm>
            <a:off x="7399371" y="2837377"/>
            <a:ext cx="862897" cy="869899"/>
          </a:xfrm>
          <a:prstGeom prst="rect">
            <a:avLst/>
          </a:prstGeom>
          <a:noFill/>
          <a:ln cap="flat" cmpd="sng" w="9525">
            <a:solidFill>
              <a:srgbClr val="0000FF"/>
            </a:solidFill>
            <a:prstDash val="solid"/>
            <a:round/>
            <a:headEnd len="sm" w="sm" type="none"/>
            <a:tailEnd len="sm" w="sm" type="none"/>
          </a:ln>
        </p:spPr>
      </p:pic>
      <p:pic>
        <p:nvPicPr>
          <p:cNvPr id="109" name="Google Shape;109;p16"/>
          <p:cNvPicPr preferRelativeResize="0"/>
          <p:nvPr/>
        </p:nvPicPr>
        <p:blipFill>
          <a:blip r:embed="rId8">
            <a:alphaModFix/>
          </a:blip>
          <a:stretch>
            <a:fillRect/>
          </a:stretch>
        </p:blipFill>
        <p:spPr>
          <a:xfrm>
            <a:off x="6681902" y="3822000"/>
            <a:ext cx="1168775" cy="656700"/>
          </a:xfrm>
          <a:prstGeom prst="rect">
            <a:avLst/>
          </a:prstGeom>
          <a:noFill/>
          <a:ln>
            <a:noFill/>
          </a:ln>
        </p:spPr>
      </p:pic>
      <p:sp>
        <p:nvSpPr>
          <p:cNvPr id="110" name="Google Shape;110;p16"/>
          <p:cNvSpPr txBox="1"/>
          <p:nvPr/>
        </p:nvSpPr>
        <p:spPr>
          <a:xfrm>
            <a:off x="6631188" y="3746150"/>
            <a:ext cx="1270200" cy="656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11" name="Google Shape;111;p16"/>
          <p:cNvSpPr txBox="1"/>
          <p:nvPr/>
        </p:nvSpPr>
        <p:spPr>
          <a:xfrm>
            <a:off x="6069550" y="4543625"/>
            <a:ext cx="4563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12" name="Google Shape;112;p16"/>
          <p:cNvSpPr/>
          <p:nvPr/>
        </p:nvSpPr>
        <p:spPr>
          <a:xfrm>
            <a:off x="392425" y="2891588"/>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id"/>
              <a:t>Resistor</a:t>
            </a:r>
            <a:endParaRPr b="1" i="1"/>
          </a:p>
        </p:txBody>
      </p:sp>
      <p:sp>
        <p:nvSpPr>
          <p:cNvPr id="113" name="Google Shape;113;p16"/>
          <p:cNvSpPr/>
          <p:nvPr/>
        </p:nvSpPr>
        <p:spPr>
          <a:xfrm>
            <a:off x="403300" y="3222250"/>
            <a:ext cx="2511900" cy="11388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Resistor berfungsi untuk </a:t>
            </a:r>
            <a:r>
              <a:rPr b="1" lang="id" sz="1200">
                <a:solidFill>
                  <a:schemeClr val="dk1"/>
                </a:solidFill>
              </a:rPr>
              <a:t>membatasi</a:t>
            </a:r>
            <a:r>
              <a:rPr lang="id" sz="1200">
                <a:solidFill>
                  <a:schemeClr val="dk1"/>
                </a:solidFill>
              </a:rPr>
              <a:t> dan </a:t>
            </a:r>
            <a:r>
              <a:rPr b="1" lang="id" sz="1200">
                <a:solidFill>
                  <a:schemeClr val="dk1"/>
                </a:solidFill>
              </a:rPr>
              <a:t>mengontrol</a:t>
            </a:r>
            <a:r>
              <a:rPr lang="id" sz="1200">
                <a:solidFill>
                  <a:schemeClr val="dk1"/>
                </a:solidFill>
              </a:rPr>
              <a:t> aliran arus listrik dalam suatu rangkaian dengan memberikan resistansi atau hambatan tertentu</a:t>
            </a:r>
            <a:endParaRPr sz="1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7"/>
          <p:cNvPicPr preferRelativeResize="0"/>
          <p:nvPr/>
        </p:nvPicPr>
        <p:blipFill>
          <a:blip r:embed="rId3">
            <a:alphaModFix/>
          </a:blip>
          <a:stretch>
            <a:fillRect/>
          </a:stretch>
        </p:blipFill>
        <p:spPr>
          <a:xfrm>
            <a:off x="8104775" y="4675850"/>
            <a:ext cx="1039225" cy="467650"/>
          </a:xfrm>
          <a:prstGeom prst="rect">
            <a:avLst/>
          </a:prstGeom>
          <a:noFill/>
          <a:ln>
            <a:noFill/>
          </a:ln>
        </p:spPr>
      </p:pic>
      <p:sp>
        <p:nvSpPr>
          <p:cNvPr id="119" name="Google Shape;119;p17"/>
          <p:cNvSpPr txBox="1"/>
          <p:nvPr/>
        </p:nvSpPr>
        <p:spPr>
          <a:xfrm>
            <a:off x="8872200" y="0"/>
            <a:ext cx="271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5</a:t>
            </a:r>
            <a:endParaRPr sz="1200">
              <a:solidFill>
                <a:schemeClr val="dk2"/>
              </a:solidFill>
            </a:endParaRPr>
          </a:p>
        </p:txBody>
      </p:sp>
      <p:sp>
        <p:nvSpPr>
          <p:cNvPr id="120" name="Google Shape;120;p17"/>
          <p:cNvSpPr txBox="1"/>
          <p:nvPr/>
        </p:nvSpPr>
        <p:spPr>
          <a:xfrm>
            <a:off x="149700" y="0"/>
            <a:ext cx="20163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rgbClr val="1155CC"/>
                </a:solidFill>
              </a:rPr>
              <a:t>Komponen</a:t>
            </a:r>
            <a:endParaRPr b="1" sz="1800">
              <a:solidFill>
                <a:srgbClr val="1155CC"/>
              </a:solidFill>
            </a:endParaRPr>
          </a:p>
        </p:txBody>
      </p:sp>
      <p:sp>
        <p:nvSpPr>
          <p:cNvPr id="121" name="Google Shape;121;p17"/>
          <p:cNvSpPr txBox="1"/>
          <p:nvPr/>
        </p:nvSpPr>
        <p:spPr>
          <a:xfrm>
            <a:off x="149700" y="282600"/>
            <a:ext cx="74487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600">
                <a:solidFill>
                  <a:schemeClr val="dk1"/>
                </a:solidFill>
              </a:rPr>
              <a:t>Karakteristik komponen pada </a:t>
            </a:r>
            <a:r>
              <a:rPr b="1" i="1" lang="id" sz="1600">
                <a:solidFill>
                  <a:schemeClr val="dk1"/>
                </a:solidFill>
              </a:rPr>
              <a:t>Automatic and Manual Fire Alarm Detector</a:t>
            </a:r>
            <a:endParaRPr b="1" i="1" sz="16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22" name="Google Shape;122;p17"/>
          <p:cNvSpPr/>
          <p:nvPr/>
        </p:nvSpPr>
        <p:spPr>
          <a:xfrm>
            <a:off x="214050" y="714488"/>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BJT</a:t>
            </a:r>
            <a:endParaRPr b="1"/>
          </a:p>
        </p:txBody>
      </p:sp>
      <p:sp>
        <p:nvSpPr>
          <p:cNvPr id="123" name="Google Shape;123;p17"/>
          <p:cNvSpPr/>
          <p:nvPr/>
        </p:nvSpPr>
        <p:spPr>
          <a:xfrm>
            <a:off x="224925" y="1029838"/>
            <a:ext cx="2511900" cy="31689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Bekerja dengan </a:t>
            </a:r>
            <a:r>
              <a:rPr b="1" lang="id" sz="1200">
                <a:solidFill>
                  <a:srgbClr val="FF0000"/>
                </a:solidFill>
              </a:rPr>
              <a:t>mengendalikan aliran arus</a:t>
            </a:r>
            <a:r>
              <a:rPr lang="id" sz="1200">
                <a:solidFill>
                  <a:schemeClr val="dk1"/>
                </a:solidFill>
              </a:rPr>
              <a:t> dari kolektor ke emitor menggunakan arus kecil yang masuk melalui basis. Ketika arus basis disuplai, memungkinkan arus yang lebih besar mengalir dari kolektor ke emitor, sehingga BJT berfungsi sebagai penguat sinyal. </a:t>
            </a:r>
            <a:endParaRPr sz="1200">
              <a:solidFill>
                <a:schemeClr val="dk1"/>
              </a:solidFill>
            </a:endParaRPr>
          </a:p>
        </p:txBody>
      </p:sp>
      <p:pic>
        <p:nvPicPr>
          <p:cNvPr id="124" name="Google Shape;124;p17"/>
          <p:cNvPicPr preferRelativeResize="0"/>
          <p:nvPr/>
        </p:nvPicPr>
        <p:blipFill rotWithShape="1">
          <a:blip r:embed="rId4">
            <a:alphaModFix/>
          </a:blip>
          <a:srcRect b="0" l="0" r="44921" t="0"/>
          <a:stretch/>
        </p:blipFill>
        <p:spPr>
          <a:xfrm>
            <a:off x="739538" y="2929525"/>
            <a:ext cx="1482676" cy="1151075"/>
          </a:xfrm>
          <a:prstGeom prst="rect">
            <a:avLst/>
          </a:prstGeom>
          <a:noFill/>
          <a:ln cap="flat" cmpd="sng" w="9525">
            <a:solidFill>
              <a:srgbClr val="1155CC"/>
            </a:solidFill>
            <a:prstDash val="solid"/>
            <a:round/>
            <a:headEnd len="sm" w="sm" type="none"/>
            <a:tailEnd len="sm" w="sm" type="none"/>
          </a:ln>
        </p:spPr>
      </p:pic>
      <p:sp>
        <p:nvSpPr>
          <p:cNvPr id="125" name="Google Shape;125;p17"/>
          <p:cNvSpPr/>
          <p:nvPr/>
        </p:nvSpPr>
        <p:spPr>
          <a:xfrm>
            <a:off x="2912275" y="714475"/>
            <a:ext cx="33303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JFET</a:t>
            </a:r>
            <a:endParaRPr b="1"/>
          </a:p>
        </p:txBody>
      </p:sp>
      <p:sp>
        <p:nvSpPr>
          <p:cNvPr id="126" name="Google Shape;126;p17"/>
          <p:cNvSpPr/>
          <p:nvPr/>
        </p:nvSpPr>
        <p:spPr>
          <a:xfrm>
            <a:off x="2921375" y="1029750"/>
            <a:ext cx="3330300" cy="34299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FET (Field Effect Transistor) bekerja berdasarkan prinsip </a:t>
            </a:r>
            <a:r>
              <a:rPr b="1" lang="id" sz="1200">
                <a:solidFill>
                  <a:srgbClr val="FF9900"/>
                </a:solidFill>
              </a:rPr>
              <a:t>efek medan listrik</a:t>
            </a:r>
            <a:r>
              <a:rPr lang="id" sz="1200">
                <a:solidFill>
                  <a:schemeClr val="dk1"/>
                </a:solidFill>
              </a:rPr>
              <a:t>. Pada JFET, yang memiliki channel N atau P, tegangan pada gate mengatur lebar lapisan deplesi, mengontrol arus antara drain dan source. Untuk N-channel JFET, tegangan negatif pada gate meningkatkan lapisan deplesi dan menghentikan arus, sementara tegangan positif memungkinkan arus mengalir. Sebaliknya berlaku untuk P-channel JFET. FET terkenal karena impedansi input yang</a:t>
            </a:r>
            <a:r>
              <a:rPr b="1" lang="id" sz="1200">
                <a:solidFill>
                  <a:schemeClr val="dk1"/>
                </a:solidFill>
              </a:rPr>
              <a:t> </a:t>
            </a:r>
            <a:r>
              <a:rPr b="1" lang="id" sz="1200">
                <a:solidFill>
                  <a:srgbClr val="FF00FF"/>
                </a:solidFill>
              </a:rPr>
              <a:t>tinggi </a:t>
            </a:r>
            <a:r>
              <a:rPr lang="id" sz="1200">
                <a:solidFill>
                  <a:schemeClr val="dk1"/>
                </a:solidFill>
              </a:rPr>
              <a:t>dan </a:t>
            </a:r>
            <a:r>
              <a:rPr b="1" lang="id" sz="1200">
                <a:solidFill>
                  <a:srgbClr val="6AA84F"/>
                </a:solidFill>
              </a:rPr>
              <a:t>rendahnya</a:t>
            </a:r>
            <a:r>
              <a:rPr lang="id" sz="1200">
                <a:solidFill>
                  <a:schemeClr val="dk1"/>
                </a:solidFill>
              </a:rPr>
              <a:t> konsumsi daya.</a:t>
            </a:r>
            <a:endParaRPr sz="1200">
              <a:solidFill>
                <a:schemeClr val="dk1"/>
              </a:solidFill>
            </a:endParaRPr>
          </a:p>
        </p:txBody>
      </p:sp>
      <p:pic>
        <p:nvPicPr>
          <p:cNvPr id="127" name="Google Shape;127;p17"/>
          <p:cNvPicPr preferRelativeResize="0"/>
          <p:nvPr/>
        </p:nvPicPr>
        <p:blipFill>
          <a:blip r:embed="rId5">
            <a:alphaModFix/>
          </a:blip>
          <a:stretch>
            <a:fillRect/>
          </a:stretch>
        </p:blipFill>
        <p:spPr>
          <a:xfrm>
            <a:off x="3962263" y="3374571"/>
            <a:ext cx="1039225" cy="987254"/>
          </a:xfrm>
          <a:prstGeom prst="rect">
            <a:avLst/>
          </a:prstGeom>
          <a:noFill/>
          <a:ln cap="flat" cmpd="sng" w="9525">
            <a:solidFill>
              <a:srgbClr val="1155CC"/>
            </a:solidFill>
            <a:prstDash val="solid"/>
            <a:round/>
            <a:headEnd len="sm" w="sm" type="none"/>
            <a:tailEnd len="sm" w="sm" type="none"/>
          </a:ln>
        </p:spPr>
      </p:pic>
      <p:sp>
        <p:nvSpPr>
          <p:cNvPr id="128" name="Google Shape;128;p17"/>
          <p:cNvSpPr/>
          <p:nvPr/>
        </p:nvSpPr>
        <p:spPr>
          <a:xfrm>
            <a:off x="6418025" y="714488"/>
            <a:ext cx="25119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OP-AMP</a:t>
            </a:r>
            <a:endParaRPr b="1"/>
          </a:p>
        </p:txBody>
      </p:sp>
      <p:sp>
        <p:nvSpPr>
          <p:cNvPr id="129" name="Google Shape;129;p17"/>
          <p:cNvSpPr/>
          <p:nvPr/>
        </p:nvSpPr>
        <p:spPr>
          <a:xfrm>
            <a:off x="6418025" y="1043863"/>
            <a:ext cx="2511900" cy="35262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chemeClr val="dk1"/>
                </a:solidFill>
              </a:rPr>
              <a:t>Operational Amplifier (Op-Amp) bekerja dengan memperkuat </a:t>
            </a:r>
            <a:r>
              <a:rPr b="1" lang="id" sz="1200">
                <a:solidFill>
                  <a:srgbClr val="FF0000"/>
                </a:solidFill>
              </a:rPr>
              <a:t>perbedaan tegangan</a:t>
            </a:r>
            <a:r>
              <a:rPr lang="id" sz="1200">
                <a:solidFill>
                  <a:schemeClr val="dk1"/>
                </a:solidFill>
              </a:rPr>
              <a:t> antara terminal input inverting (-) dan non-inverting (+), menghasilkan tegangan output yang besar. Karakteristik utama Op-Amp impedansi input yang </a:t>
            </a:r>
            <a:r>
              <a:rPr b="1" lang="id" sz="1200">
                <a:solidFill>
                  <a:schemeClr val="dk1"/>
                </a:solidFill>
              </a:rPr>
              <a:t>sangat tinggi</a:t>
            </a:r>
            <a:r>
              <a:rPr lang="id" sz="1200">
                <a:solidFill>
                  <a:schemeClr val="dk1"/>
                </a:solidFill>
              </a:rPr>
              <a:t> dan impedansi output yang </a:t>
            </a:r>
            <a:r>
              <a:rPr b="1" lang="id" sz="1200">
                <a:solidFill>
                  <a:schemeClr val="dk1"/>
                </a:solidFill>
              </a:rPr>
              <a:t>sangat rendah</a:t>
            </a:r>
            <a:r>
              <a:rPr lang="id" sz="1200">
                <a:solidFill>
                  <a:schemeClr val="dk1"/>
                </a:solidFill>
              </a:rPr>
              <a:t>, memungkinkan penguatan sinyal tanpa mempengaruhi sumber sinyal. </a:t>
            </a:r>
            <a:endParaRPr sz="1200">
              <a:solidFill>
                <a:schemeClr val="dk1"/>
              </a:solidFill>
            </a:endParaRPr>
          </a:p>
        </p:txBody>
      </p:sp>
      <p:pic>
        <p:nvPicPr>
          <p:cNvPr id="130" name="Google Shape;130;p17"/>
          <p:cNvPicPr preferRelativeResize="0"/>
          <p:nvPr/>
        </p:nvPicPr>
        <p:blipFill>
          <a:blip r:embed="rId6">
            <a:alphaModFix/>
          </a:blip>
          <a:stretch>
            <a:fillRect/>
          </a:stretch>
        </p:blipFill>
        <p:spPr>
          <a:xfrm>
            <a:off x="7075463" y="3450702"/>
            <a:ext cx="1197029" cy="91112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8"/>
          <p:cNvPicPr preferRelativeResize="0"/>
          <p:nvPr/>
        </p:nvPicPr>
        <p:blipFill>
          <a:blip r:embed="rId3">
            <a:alphaModFix/>
          </a:blip>
          <a:stretch>
            <a:fillRect/>
          </a:stretch>
        </p:blipFill>
        <p:spPr>
          <a:xfrm>
            <a:off x="8104775" y="4675850"/>
            <a:ext cx="1039225" cy="467650"/>
          </a:xfrm>
          <a:prstGeom prst="rect">
            <a:avLst/>
          </a:prstGeom>
          <a:noFill/>
          <a:ln>
            <a:noFill/>
          </a:ln>
        </p:spPr>
      </p:pic>
      <p:sp>
        <p:nvSpPr>
          <p:cNvPr id="136" name="Google Shape;136;p18"/>
          <p:cNvSpPr txBox="1"/>
          <p:nvPr/>
        </p:nvSpPr>
        <p:spPr>
          <a:xfrm>
            <a:off x="8872200" y="0"/>
            <a:ext cx="271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6</a:t>
            </a:r>
            <a:endParaRPr sz="1200">
              <a:solidFill>
                <a:schemeClr val="dk2"/>
              </a:solidFill>
            </a:endParaRPr>
          </a:p>
        </p:txBody>
      </p:sp>
      <p:sp>
        <p:nvSpPr>
          <p:cNvPr id="137" name="Google Shape;137;p18"/>
          <p:cNvSpPr txBox="1"/>
          <p:nvPr/>
        </p:nvSpPr>
        <p:spPr>
          <a:xfrm>
            <a:off x="149700" y="0"/>
            <a:ext cx="30714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rgbClr val="1155CC"/>
                </a:solidFill>
              </a:rPr>
              <a:t>Simulasi Rangkaian</a:t>
            </a:r>
            <a:endParaRPr b="1" sz="1800">
              <a:solidFill>
                <a:srgbClr val="1155CC"/>
              </a:solidFill>
            </a:endParaRPr>
          </a:p>
        </p:txBody>
      </p:sp>
      <p:sp>
        <p:nvSpPr>
          <p:cNvPr id="138" name="Google Shape;138;p18"/>
          <p:cNvSpPr txBox="1"/>
          <p:nvPr/>
        </p:nvSpPr>
        <p:spPr>
          <a:xfrm>
            <a:off x="149700" y="282600"/>
            <a:ext cx="83922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600">
                <a:solidFill>
                  <a:schemeClr val="dk1"/>
                </a:solidFill>
              </a:rPr>
              <a:t>Simulasi dan Cara Kerja </a:t>
            </a:r>
            <a:r>
              <a:rPr b="1" i="1" lang="id" sz="1600">
                <a:solidFill>
                  <a:schemeClr val="dk1"/>
                </a:solidFill>
              </a:rPr>
              <a:t>Automatic and Manual Fire Alarm Detector </a:t>
            </a:r>
            <a:r>
              <a:rPr b="1" lang="id" sz="1600">
                <a:solidFill>
                  <a:schemeClr val="dk1"/>
                </a:solidFill>
              </a:rPr>
              <a:t>Pada Proteus</a:t>
            </a:r>
            <a:endParaRPr b="1" i="1" sz="1600">
              <a:solidFill>
                <a:schemeClr val="dk1"/>
              </a:solidFill>
            </a:endParaRPr>
          </a:p>
          <a:p>
            <a:pPr indent="0" lvl="0" marL="0" rtl="0" algn="l">
              <a:spcBef>
                <a:spcPts val="0"/>
              </a:spcBef>
              <a:spcAft>
                <a:spcPts val="0"/>
              </a:spcAft>
              <a:buNone/>
            </a:pPr>
            <a:r>
              <a:t/>
            </a:r>
            <a:endParaRPr b="1" sz="1600">
              <a:solidFill>
                <a:schemeClr val="dk1"/>
              </a:solidFill>
            </a:endParaRPr>
          </a:p>
        </p:txBody>
      </p:sp>
      <p:pic>
        <p:nvPicPr>
          <p:cNvPr id="139" name="Google Shape;139;p18"/>
          <p:cNvPicPr preferRelativeResize="0"/>
          <p:nvPr/>
        </p:nvPicPr>
        <p:blipFill>
          <a:blip r:embed="rId4">
            <a:alphaModFix/>
          </a:blip>
          <a:stretch>
            <a:fillRect/>
          </a:stretch>
        </p:blipFill>
        <p:spPr>
          <a:xfrm>
            <a:off x="469500" y="1142100"/>
            <a:ext cx="3947050" cy="2320651"/>
          </a:xfrm>
          <a:prstGeom prst="rect">
            <a:avLst/>
          </a:prstGeom>
          <a:noFill/>
          <a:ln cap="flat" cmpd="sng" w="9525">
            <a:solidFill>
              <a:srgbClr val="0000FF"/>
            </a:solidFill>
            <a:prstDash val="solid"/>
            <a:round/>
            <a:headEnd len="sm" w="sm" type="none"/>
            <a:tailEnd len="sm" w="sm" type="none"/>
          </a:ln>
        </p:spPr>
      </p:pic>
      <p:pic>
        <p:nvPicPr>
          <p:cNvPr id="140" name="Google Shape;140;p18"/>
          <p:cNvPicPr preferRelativeResize="0"/>
          <p:nvPr/>
        </p:nvPicPr>
        <p:blipFill>
          <a:blip r:embed="rId5">
            <a:alphaModFix/>
          </a:blip>
          <a:stretch>
            <a:fillRect/>
          </a:stretch>
        </p:blipFill>
        <p:spPr>
          <a:xfrm>
            <a:off x="4568950" y="1142100"/>
            <a:ext cx="4105534" cy="2320651"/>
          </a:xfrm>
          <a:prstGeom prst="rect">
            <a:avLst/>
          </a:prstGeom>
          <a:noFill/>
          <a:ln cap="flat" cmpd="sng" w="9525">
            <a:solidFill>
              <a:srgbClr val="0000FF"/>
            </a:solidFill>
            <a:prstDash val="solid"/>
            <a:round/>
            <a:headEnd len="sm" w="sm" type="none"/>
            <a:tailEnd len="sm" w="sm" type="none"/>
          </a:ln>
        </p:spPr>
      </p:pic>
      <p:sp>
        <p:nvSpPr>
          <p:cNvPr id="141" name="Google Shape;141;p18"/>
          <p:cNvSpPr/>
          <p:nvPr/>
        </p:nvSpPr>
        <p:spPr>
          <a:xfrm>
            <a:off x="469475" y="3582350"/>
            <a:ext cx="3947100" cy="902700"/>
          </a:xfrm>
          <a:prstGeom prst="roundRect">
            <a:avLst>
              <a:gd fmla="val 16667" name="adj"/>
            </a:avLst>
          </a:prstGeom>
          <a:solidFill>
            <a:schemeClr val="lt1"/>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1200"/>
              <a:t>ketika </a:t>
            </a:r>
            <a:r>
              <a:rPr b="1" lang="id" sz="1200">
                <a:solidFill>
                  <a:srgbClr val="FF0000"/>
                </a:solidFill>
              </a:rPr>
              <a:t>kondisi normal</a:t>
            </a:r>
            <a:r>
              <a:rPr lang="id" sz="1200"/>
              <a:t>, sensor deteksi panas dan deteksi warna api </a:t>
            </a:r>
            <a:r>
              <a:rPr b="1" lang="id" sz="1200">
                <a:solidFill>
                  <a:schemeClr val="accent4"/>
                </a:solidFill>
              </a:rPr>
              <a:t>tidak menyala</a:t>
            </a:r>
            <a:r>
              <a:rPr lang="id" sz="1200"/>
              <a:t> karena </a:t>
            </a:r>
            <a:r>
              <a:rPr b="1" lang="id" sz="1200">
                <a:solidFill>
                  <a:schemeClr val="accent1"/>
                </a:solidFill>
              </a:rPr>
              <a:t>tidak ada </a:t>
            </a:r>
            <a:r>
              <a:rPr lang="id" sz="1200"/>
              <a:t>percikan api dan hawa panas</a:t>
            </a:r>
            <a:endParaRPr sz="1200"/>
          </a:p>
        </p:txBody>
      </p:sp>
      <p:sp>
        <p:nvSpPr>
          <p:cNvPr id="142" name="Google Shape;142;p18"/>
          <p:cNvSpPr/>
          <p:nvPr/>
        </p:nvSpPr>
        <p:spPr>
          <a:xfrm>
            <a:off x="4648163" y="3582350"/>
            <a:ext cx="3947100" cy="902700"/>
          </a:xfrm>
          <a:prstGeom prst="roundRect">
            <a:avLst>
              <a:gd fmla="val 16667" name="adj"/>
            </a:avLst>
          </a:prstGeom>
          <a:solidFill>
            <a:schemeClr val="lt1"/>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id" sz="1200"/>
            </a:br>
            <a:r>
              <a:rPr lang="id" sz="1200"/>
              <a:t>Ketika sistem </a:t>
            </a:r>
            <a:r>
              <a:rPr b="1" lang="id" sz="1200">
                <a:solidFill>
                  <a:srgbClr val="FF0000"/>
                </a:solidFill>
              </a:rPr>
              <a:t>mendeteksi</a:t>
            </a:r>
            <a:r>
              <a:rPr lang="id" sz="1200"/>
              <a:t> kebakaran ditandai dengan adanya hawa panas dan percikan api sehingga sensor deteksi panas dan sensor deteksi warna api </a:t>
            </a:r>
            <a:r>
              <a:rPr b="1" lang="id" sz="1200">
                <a:solidFill>
                  <a:srgbClr val="FF9900"/>
                </a:solidFill>
              </a:rPr>
              <a:t>aktif </a:t>
            </a:r>
            <a:r>
              <a:rPr lang="id" sz="1200"/>
              <a:t>serta </a:t>
            </a:r>
            <a:r>
              <a:rPr b="1" lang="id" sz="1200">
                <a:solidFill>
                  <a:schemeClr val="accent1"/>
                </a:solidFill>
              </a:rPr>
              <a:t>buzzer</a:t>
            </a:r>
            <a:r>
              <a:rPr lang="id" sz="1200"/>
              <a:t> juga ikut aktif.</a:t>
            </a:r>
            <a:br>
              <a:rPr lang="id" sz="1200"/>
            </a:br>
            <a:endParaRPr sz="1200"/>
          </a:p>
        </p:txBody>
      </p:sp>
      <p:sp>
        <p:nvSpPr>
          <p:cNvPr id="143" name="Google Shape;143;p18"/>
          <p:cNvSpPr/>
          <p:nvPr/>
        </p:nvSpPr>
        <p:spPr>
          <a:xfrm>
            <a:off x="469500" y="799500"/>
            <a:ext cx="8205000" cy="271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a:t>Simulasi</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9"/>
          <p:cNvPicPr preferRelativeResize="0"/>
          <p:nvPr/>
        </p:nvPicPr>
        <p:blipFill>
          <a:blip r:embed="rId3">
            <a:alphaModFix/>
          </a:blip>
          <a:stretch>
            <a:fillRect/>
          </a:stretch>
        </p:blipFill>
        <p:spPr>
          <a:xfrm>
            <a:off x="8104775" y="4675850"/>
            <a:ext cx="1039225" cy="467650"/>
          </a:xfrm>
          <a:prstGeom prst="rect">
            <a:avLst/>
          </a:prstGeom>
          <a:noFill/>
          <a:ln>
            <a:noFill/>
          </a:ln>
        </p:spPr>
      </p:pic>
      <p:sp>
        <p:nvSpPr>
          <p:cNvPr id="149" name="Google Shape;149;p19"/>
          <p:cNvSpPr txBox="1"/>
          <p:nvPr/>
        </p:nvSpPr>
        <p:spPr>
          <a:xfrm>
            <a:off x="143425" y="398475"/>
            <a:ext cx="18393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600">
                <a:solidFill>
                  <a:schemeClr val="dk1"/>
                </a:solidFill>
              </a:rPr>
              <a:t>Kondisi Normal</a:t>
            </a:r>
            <a:endParaRPr b="1" sz="1600">
              <a:solidFill>
                <a:schemeClr val="dk1"/>
              </a:solidFill>
            </a:endParaRPr>
          </a:p>
        </p:txBody>
      </p:sp>
      <p:sp>
        <p:nvSpPr>
          <p:cNvPr id="150" name="Google Shape;150;p19"/>
          <p:cNvSpPr/>
          <p:nvPr/>
        </p:nvSpPr>
        <p:spPr>
          <a:xfrm>
            <a:off x="1982725" y="475125"/>
            <a:ext cx="4017900" cy="1729800"/>
          </a:xfrm>
          <a:prstGeom prst="rect">
            <a:avLst/>
          </a:prstGeom>
          <a:solidFill>
            <a:schemeClr val="lt1"/>
          </a:solidFill>
          <a:ln cap="flat" cmpd="sng" w="9525">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id" sz="1200"/>
              <a:t>Thermistor (NTC) tidak mendeteksi suhu tinggi, sehingga resistansi tetap tinggi. Sensor panas dalam kondisi LOW.</a:t>
            </a:r>
            <a:endParaRPr sz="1200"/>
          </a:p>
          <a:p>
            <a:pPr indent="-304800" lvl="0" marL="457200" rtl="0" algn="just">
              <a:spcBef>
                <a:spcPts val="0"/>
              </a:spcBef>
              <a:spcAft>
                <a:spcPts val="0"/>
              </a:spcAft>
              <a:buSzPts val="1200"/>
              <a:buChar char="●"/>
            </a:pPr>
            <a:r>
              <a:rPr lang="id" sz="1200"/>
              <a:t>Sensor Infrared (Flame Sensor) tidak mendeteksi api atau percikan, sehingga kondisi tetap LOW.</a:t>
            </a:r>
            <a:endParaRPr sz="1200"/>
          </a:p>
          <a:p>
            <a:pPr indent="-304800" lvl="0" marL="457200" rtl="0" algn="just">
              <a:spcBef>
                <a:spcPts val="0"/>
              </a:spcBef>
              <a:spcAft>
                <a:spcPts val="0"/>
              </a:spcAft>
              <a:buSzPts val="1200"/>
              <a:buChar char="●"/>
            </a:pPr>
            <a:r>
              <a:rPr lang="id" sz="1200"/>
              <a:t>Indikator LED hijau menyala, menunjukkan kondisi aman tanpa kebakaran. Buzzer dalam kondisi nonaktif.</a:t>
            </a:r>
            <a:endParaRPr sz="1200"/>
          </a:p>
        </p:txBody>
      </p:sp>
      <p:sp>
        <p:nvSpPr>
          <p:cNvPr id="151" name="Google Shape;151;p19"/>
          <p:cNvSpPr/>
          <p:nvPr/>
        </p:nvSpPr>
        <p:spPr>
          <a:xfrm>
            <a:off x="351400" y="967800"/>
            <a:ext cx="1281000" cy="886800"/>
          </a:xfrm>
          <a:prstGeom prst="curvedRightArrow">
            <a:avLst>
              <a:gd fmla="val 25000" name="adj1"/>
              <a:gd fmla="val 50000" name="adj2"/>
              <a:gd fmla="val 25000" name="adj3"/>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19"/>
          <p:cNvSpPr txBox="1"/>
          <p:nvPr/>
        </p:nvSpPr>
        <p:spPr>
          <a:xfrm>
            <a:off x="7161275" y="2580600"/>
            <a:ext cx="18393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600">
                <a:solidFill>
                  <a:schemeClr val="dk1"/>
                </a:solidFill>
              </a:rPr>
              <a:t>Deteksi Percikan Api</a:t>
            </a:r>
            <a:endParaRPr b="1" sz="1600">
              <a:solidFill>
                <a:schemeClr val="dk1"/>
              </a:solidFill>
            </a:endParaRPr>
          </a:p>
        </p:txBody>
      </p:sp>
      <p:sp>
        <p:nvSpPr>
          <p:cNvPr id="153" name="Google Shape;153;p19"/>
          <p:cNvSpPr/>
          <p:nvPr/>
        </p:nvSpPr>
        <p:spPr>
          <a:xfrm>
            <a:off x="3096700" y="2580600"/>
            <a:ext cx="4017900" cy="1729800"/>
          </a:xfrm>
          <a:prstGeom prst="rect">
            <a:avLst/>
          </a:prstGeom>
          <a:solidFill>
            <a:schemeClr val="lt1"/>
          </a:solidFill>
          <a:ln cap="flat" cmpd="sng" w="9525">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id" sz="1200"/>
              <a:t>Sensor Infrared mendeteksi percikan api dan mengirimkan sinyal HIGH.</a:t>
            </a:r>
            <a:endParaRPr sz="1200"/>
          </a:p>
          <a:p>
            <a:pPr indent="-304800" lvl="0" marL="457200" rtl="0" algn="just">
              <a:spcBef>
                <a:spcPts val="0"/>
              </a:spcBef>
              <a:spcAft>
                <a:spcPts val="0"/>
              </a:spcAft>
              <a:buSzPts val="1200"/>
              <a:buChar char="●"/>
            </a:pPr>
            <a:r>
              <a:rPr lang="id" sz="1200"/>
              <a:t>Thermistor mungkin tidak mendeteksi kenaikan suhu yang signifikan sehingga tetap LOW.</a:t>
            </a:r>
            <a:endParaRPr sz="1200"/>
          </a:p>
          <a:p>
            <a:pPr indent="-304800" lvl="0" marL="457200" rtl="0" algn="just">
              <a:spcBef>
                <a:spcPts val="0"/>
              </a:spcBef>
              <a:spcAft>
                <a:spcPts val="0"/>
              </a:spcAft>
              <a:buSzPts val="1200"/>
              <a:buChar char="●"/>
            </a:pPr>
            <a:r>
              <a:rPr lang="id" sz="1200"/>
              <a:t>Indikator jika hanya sensor api yang aktif (HIGH), LED merah dapat diaktifkan secara manual dengan menekan tombol switch BJT untuk memberikan peringatan.</a:t>
            </a:r>
            <a:endParaRPr sz="1200"/>
          </a:p>
        </p:txBody>
      </p:sp>
      <p:sp>
        <p:nvSpPr>
          <p:cNvPr id="154" name="Google Shape;154;p19"/>
          <p:cNvSpPr/>
          <p:nvPr/>
        </p:nvSpPr>
        <p:spPr>
          <a:xfrm>
            <a:off x="7440425" y="3314100"/>
            <a:ext cx="1281000" cy="886800"/>
          </a:xfrm>
          <a:prstGeom prst="curvedLeftArrow">
            <a:avLst>
              <a:gd fmla="val 25000" name="adj1"/>
              <a:gd fmla="val 50000" name="adj2"/>
              <a:gd fmla="val 25000" name="adj3"/>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19"/>
          <p:cNvSpPr txBox="1"/>
          <p:nvPr/>
        </p:nvSpPr>
        <p:spPr>
          <a:xfrm>
            <a:off x="8872200" y="0"/>
            <a:ext cx="271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7</a:t>
            </a:r>
            <a:endParaRPr sz="1200">
              <a:solidFill>
                <a:schemeClr val="dk2"/>
              </a:solidFill>
            </a:endParaRPr>
          </a:p>
        </p:txBody>
      </p:sp>
      <p:pic>
        <p:nvPicPr>
          <p:cNvPr id="156" name="Google Shape;156;p19"/>
          <p:cNvPicPr preferRelativeResize="0"/>
          <p:nvPr/>
        </p:nvPicPr>
        <p:blipFill>
          <a:blip r:embed="rId4">
            <a:alphaModFix/>
          </a:blip>
          <a:stretch>
            <a:fillRect/>
          </a:stretch>
        </p:blipFill>
        <p:spPr>
          <a:xfrm>
            <a:off x="6261399" y="681450"/>
            <a:ext cx="2240259" cy="1317150"/>
          </a:xfrm>
          <a:prstGeom prst="rect">
            <a:avLst/>
          </a:prstGeom>
          <a:noFill/>
          <a:ln cap="flat" cmpd="sng" w="9525">
            <a:solidFill>
              <a:srgbClr val="0000FF"/>
            </a:solidFill>
            <a:prstDash val="solid"/>
            <a:round/>
            <a:headEnd len="sm" w="sm" type="none"/>
            <a:tailEnd len="sm" w="sm" type="none"/>
          </a:ln>
        </p:spPr>
      </p:pic>
      <p:pic>
        <p:nvPicPr>
          <p:cNvPr id="157" name="Google Shape;157;p19"/>
          <p:cNvPicPr preferRelativeResize="0"/>
          <p:nvPr/>
        </p:nvPicPr>
        <p:blipFill>
          <a:blip r:embed="rId5">
            <a:alphaModFix/>
          </a:blip>
          <a:stretch>
            <a:fillRect/>
          </a:stretch>
        </p:blipFill>
        <p:spPr>
          <a:xfrm>
            <a:off x="198150" y="2691925"/>
            <a:ext cx="2671250" cy="1507150"/>
          </a:xfrm>
          <a:prstGeom prst="rect">
            <a:avLst/>
          </a:prstGeom>
          <a:noFill/>
          <a:ln cap="flat" cmpd="sng" w="9525">
            <a:solidFill>
              <a:srgbClr val="0000FF"/>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0"/>
          <p:cNvPicPr preferRelativeResize="0"/>
          <p:nvPr/>
        </p:nvPicPr>
        <p:blipFill>
          <a:blip r:embed="rId3">
            <a:alphaModFix/>
          </a:blip>
          <a:stretch>
            <a:fillRect/>
          </a:stretch>
        </p:blipFill>
        <p:spPr>
          <a:xfrm>
            <a:off x="8104775" y="4675850"/>
            <a:ext cx="1039225" cy="467650"/>
          </a:xfrm>
          <a:prstGeom prst="rect">
            <a:avLst/>
          </a:prstGeom>
          <a:noFill/>
          <a:ln>
            <a:noFill/>
          </a:ln>
        </p:spPr>
      </p:pic>
      <p:sp>
        <p:nvSpPr>
          <p:cNvPr id="163" name="Google Shape;163;p20"/>
          <p:cNvSpPr txBox="1"/>
          <p:nvPr/>
        </p:nvSpPr>
        <p:spPr>
          <a:xfrm>
            <a:off x="191725" y="600325"/>
            <a:ext cx="18393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600">
                <a:solidFill>
                  <a:schemeClr val="dk1"/>
                </a:solidFill>
              </a:rPr>
              <a:t>Deteksi Suhu Tinggi tanpa Api</a:t>
            </a:r>
            <a:endParaRPr b="1" sz="1600">
              <a:solidFill>
                <a:schemeClr val="dk1"/>
              </a:solidFill>
            </a:endParaRPr>
          </a:p>
        </p:txBody>
      </p:sp>
      <p:sp>
        <p:nvSpPr>
          <p:cNvPr id="164" name="Google Shape;164;p20"/>
          <p:cNvSpPr/>
          <p:nvPr/>
        </p:nvSpPr>
        <p:spPr>
          <a:xfrm>
            <a:off x="2074825" y="694600"/>
            <a:ext cx="4017900" cy="1664100"/>
          </a:xfrm>
          <a:prstGeom prst="rect">
            <a:avLst/>
          </a:prstGeom>
          <a:solidFill>
            <a:schemeClr val="lt1"/>
          </a:solidFill>
          <a:ln cap="flat" cmpd="sng" w="9525">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id" sz="1200"/>
              <a:t>Thermistor mendeteksi suhu tinggi (misalnya dari cuaca panas atau hair dryer), sehingga resistansinya menurun dan mengirimkan sinyal HIGH.</a:t>
            </a:r>
            <a:endParaRPr sz="1200"/>
          </a:p>
          <a:p>
            <a:pPr indent="-304800" lvl="0" marL="457200" rtl="0" algn="just">
              <a:spcBef>
                <a:spcPts val="0"/>
              </a:spcBef>
              <a:spcAft>
                <a:spcPts val="0"/>
              </a:spcAft>
              <a:buSzPts val="1200"/>
              <a:buChar char="●"/>
            </a:pPr>
            <a:r>
              <a:rPr lang="id" sz="1200"/>
              <a:t>Sensor Infrared tidak mendeteksi api, tetap LOW.</a:t>
            </a:r>
            <a:endParaRPr sz="1200"/>
          </a:p>
          <a:p>
            <a:pPr indent="-304800" lvl="0" marL="457200" rtl="0" algn="just">
              <a:spcBef>
                <a:spcPts val="0"/>
              </a:spcBef>
              <a:spcAft>
                <a:spcPts val="0"/>
              </a:spcAft>
              <a:buSzPts val="1200"/>
              <a:buChar char="●"/>
            </a:pPr>
            <a:r>
              <a:rPr lang="id" sz="1200"/>
              <a:t>Indikator LED hijau tetap menyala, menunjukkan bahwa meskipun ada suhu tinggi, belum ada indikasi kebakaran.</a:t>
            </a:r>
            <a:endParaRPr sz="1200"/>
          </a:p>
        </p:txBody>
      </p:sp>
      <p:sp>
        <p:nvSpPr>
          <p:cNvPr id="165" name="Google Shape;165;p20"/>
          <p:cNvSpPr/>
          <p:nvPr/>
        </p:nvSpPr>
        <p:spPr>
          <a:xfrm>
            <a:off x="421600" y="1351525"/>
            <a:ext cx="1281000" cy="886800"/>
          </a:xfrm>
          <a:prstGeom prst="curvedRightArrow">
            <a:avLst>
              <a:gd fmla="val 25000" name="adj1"/>
              <a:gd fmla="val 50000" name="adj2"/>
              <a:gd fmla="val 25000" name="adj3"/>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20"/>
          <p:cNvSpPr txBox="1"/>
          <p:nvPr/>
        </p:nvSpPr>
        <p:spPr>
          <a:xfrm>
            <a:off x="4406825" y="2521825"/>
            <a:ext cx="18393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600">
                <a:solidFill>
                  <a:schemeClr val="dk1"/>
                </a:solidFill>
              </a:rPr>
              <a:t>Deteksi Suhu Tinggi dan Api</a:t>
            </a:r>
            <a:endParaRPr b="1" sz="1600">
              <a:solidFill>
                <a:schemeClr val="dk1"/>
              </a:solidFill>
            </a:endParaRPr>
          </a:p>
        </p:txBody>
      </p:sp>
      <p:sp>
        <p:nvSpPr>
          <p:cNvPr id="167" name="Google Shape;167;p20"/>
          <p:cNvSpPr/>
          <p:nvPr/>
        </p:nvSpPr>
        <p:spPr>
          <a:xfrm>
            <a:off x="342250" y="2521825"/>
            <a:ext cx="4017900" cy="1792200"/>
          </a:xfrm>
          <a:prstGeom prst="rect">
            <a:avLst/>
          </a:prstGeom>
          <a:solidFill>
            <a:schemeClr val="lt1"/>
          </a:solidFill>
          <a:ln cap="flat" cmpd="sng" w="9525">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id" sz="1200"/>
              <a:t>Thermistor mendeteksi suhu tinggi dan mengirimkan sinyal HIGH.</a:t>
            </a:r>
            <a:endParaRPr sz="1200"/>
          </a:p>
          <a:p>
            <a:pPr indent="-304800" lvl="0" marL="457200" rtl="0" algn="l">
              <a:lnSpc>
                <a:spcPct val="115000"/>
              </a:lnSpc>
              <a:spcBef>
                <a:spcPts val="0"/>
              </a:spcBef>
              <a:spcAft>
                <a:spcPts val="0"/>
              </a:spcAft>
              <a:buSzPts val="1200"/>
              <a:buChar char="●"/>
            </a:pPr>
            <a:r>
              <a:rPr lang="id" sz="1200"/>
              <a:t>Sensor Infrared mendeteksi api dan mengirimkan sinyal HIGH.</a:t>
            </a:r>
            <a:endParaRPr sz="1200"/>
          </a:p>
          <a:p>
            <a:pPr indent="-304800" lvl="0" marL="457200" rtl="0" algn="l">
              <a:lnSpc>
                <a:spcPct val="115000"/>
              </a:lnSpc>
              <a:spcBef>
                <a:spcPts val="0"/>
              </a:spcBef>
              <a:spcAft>
                <a:spcPts val="0"/>
              </a:spcAft>
              <a:buSzPts val="1200"/>
              <a:buChar char="●"/>
            </a:pPr>
            <a:r>
              <a:rPr lang="id" sz="1200"/>
              <a:t>Indikator jika kedua sensor (panas dan api) mengirimkan sinyal HIGH, maka sistem mendeteksi kebakaran. LED merah menyala dan buzzer aktif..</a:t>
            </a:r>
            <a:endParaRPr sz="1200"/>
          </a:p>
        </p:txBody>
      </p:sp>
      <p:sp>
        <p:nvSpPr>
          <p:cNvPr id="168" name="Google Shape;168;p20"/>
          <p:cNvSpPr/>
          <p:nvPr/>
        </p:nvSpPr>
        <p:spPr>
          <a:xfrm>
            <a:off x="4685975" y="3255325"/>
            <a:ext cx="1281000" cy="886800"/>
          </a:xfrm>
          <a:prstGeom prst="curvedLeftArrow">
            <a:avLst>
              <a:gd fmla="val 25000" name="adj1"/>
              <a:gd fmla="val 50000" name="adj2"/>
              <a:gd fmla="val 25000" name="adj3"/>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0"/>
          <p:cNvSpPr txBox="1"/>
          <p:nvPr/>
        </p:nvSpPr>
        <p:spPr>
          <a:xfrm>
            <a:off x="8872200" y="0"/>
            <a:ext cx="271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2"/>
                </a:solidFill>
              </a:rPr>
              <a:t>8</a:t>
            </a:r>
            <a:endParaRPr sz="1200">
              <a:solidFill>
                <a:schemeClr val="dk2"/>
              </a:solidFill>
            </a:endParaRPr>
          </a:p>
        </p:txBody>
      </p:sp>
      <p:sp>
        <p:nvSpPr>
          <p:cNvPr id="170" name="Google Shape;170;p20"/>
          <p:cNvSpPr txBox="1"/>
          <p:nvPr/>
        </p:nvSpPr>
        <p:spPr>
          <a:xfrm>
            <a:off x="6745150" y="1351525"/>
            <a:ext cx="18393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600">
                <a:solidFill>
                  <a:schemeClr val="dk1"/>
                </a:solidFill>
              </a:rPr>
              <a:t>Aktivasi Manual</a:t>
            </a:r>
            <a:endParaRPr b="1" sz="1600">
              <a:solidFill>
                <a:schemeClr val="dk1"/>
              </a:solidFill>
            </a:endParaRPr>
          </a:p>
        </p:txBody>
      </p:sp>
      <p:sp>
        <p:nvSpPr>
          <p:cNvPr id="171" name="Google Shape;171;p20"/>
          <p:cNvSpPr/>
          <p:nvPr/>
        </p:nvSpPr>
        <p:spPr>
          <a:xfrm>
            <a:off x="6464950" y="1756550"/>
            <a:ext cx="2487300" cy="1857000"/>
          </a:xfrm>
          <a:prstGeom prst="rect">
            <a:avLst/>
          </a:prstGeom>
          <a:solidFill>
            <a:schemeClr val="lt1"/>
          </a:solidFill>
          <a:ln cap="flat" cmpd="sng" w="9525">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id" sz="1200"/>
              <a:t>Pengguna dapat menekan tombol manual untuk mengaktifkan alarm (LED merah dan buzzer) jika mereka mencurigai adanya kebakaran berdasarkan indikasi awal (misalnya hanya ada percikan api tanpa kenaikan suhu yang signifikan).</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77" name="Google Shape;177;p21"/>
          <p:cNvPicPr preferRelativeResize="0"/>
          <p:nvPr/>
        </p:nvPicPr>
        <p:blipFill>
          <a:blip r:embed="rId4">
            <a:alphaModFix/>
          </a:blip>
          <a:stretch>
            <a:fillRect/>
          </a:stretch>
        </p:blipFill>
        <p:spPr>
          <a:xfrm>
            <a:off x="2567263" y="1039675"/>
            <a:ext cx="4009475" cy="2253849"/>
          </a:xfrm>
          <a:prstGeom prst="rect">
            <a:avLst/>
          </a:prstGeom>
          <a:noFill/>
          <a:ln cap="flat" cmpd="sng" w="9525">
            <a:solidFill>
              <a:srgbClr val="0000FF"/>
            </a:solidFill>
            <a:prstDash val="solid"/>
            <a:round/>
            <a:headEnd len="sm" w="sm" type="none"/>
            <a:tailEnd len="sm" w="sm" type="none"/>
          </a:ln>
        </p:spPr>
      </p:pic>
      <p:sp>
        <p:nvSpPr>
          <p:cNvPr id="178" name="Google Shape;178;p21"/>
          <p:cNvSpPr txBox="1"/>
          <p:nvPr/>
        </p:nvSpPr>
        <p:spPr>
          <a:xfrm>
            <a:off x="149700" y="0"/>
            <a:ext cx="20163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chemeClr val="lt1"/>
                </a:solidFill>
              </a:rPr>
              <a:t>Rangkaian Asli </a:t>
            </a:r>
            <a:endParaRPr b="1" sz="1800">
              <a:solidFill>
                <a:schemeClr val="lt1"/>
              </a:solidFill>
            </a:endParaRPr>
          </a:p>
        </p:txBody>
      </p:sp>
      <p:sp>
        <p:nvSpPr>
          <p:cNvPr id="179" name="Google Shape;179;p21"/>
          <p:cNvSpPr txBox="1"/>
          <p:nvPr/>
        </p:nvSpPr>
        <p:spPr>
          <a:xfrm>
            <a:off x="149700" y="282600"/>
            <a:ext cx="74487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600">
                <a:solidFill>
                  <a:srgbClr val="FFFF00"/>
                </a:solidFill>
              </a:rPr>
              <a:t>Berikut adalah bentuk fisik dari </a:t>
            </a:r>
            <a:r>
              <a:rPr b="1" i="1" lang="id" sz="1600">
                <a:solidFill>
                  <a:srgbClr val="FFFF00"/>
                </a:solidFill>
              </a:rPr>
              <a:t>Automatic and Manual Fire Alarm Detector</a:t>
            </a:r>
            <a:endParaRPr b="1" i="1" sz="1600">
              <a:solidFill>
                <a:srgbClr val="FFFF00"/>
              </a:solidFill>
            </a:endParaRPr>
          </a:p>
          <a:p>
            <a:pPr indent="0" lvl="0" marL="0" rtl="0" algn="l">
              <a:spcBef>
                <a:spcPts val="0"/>
              </a:spcBef>
              <a:spcAft>
                <a:spcPts val="0"/>
              </a:spcAft>
              <a:buNone/>
            </a:pPr>
            <a:r>
              <a:t/>
            </a:r>
            <a:endParaRPr b="1" sz="1600">
              <a:solidFill>
                <a:srgbClr val="FFFF00"/>
              </a:solidFill>
            </a:endParaRPr>
          </a:p>
        </p:txBody>
      </p:sp>
      <p:sp>
        <p:nvSpPr>
          <p:cNvPr id="180" name="Google Shape;180;p21"/>
          <p:cNvSpPr/>
          <p:nvPr/>
        </p:nvSpPr>
        <p:spPr>
          <a:xfrm>
            <a:off x="1095900" y="3550550"/>
            <a:ext cx="7061700" cy="964500"/>
          </a:xfrm>
          <a:prstGeom prst="roundRect">
            <a:avLst>
              <a:gd fmla="val 16667" name="adj"/>
            </a:avLst>
          </a:prstGeom>
          <a:noFill/>
          <a:ln cap="flat" cmpd="sng" w="9525">
            <a:solidFill>
              <a:srgbClr val="FFFF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1200">
                <a:solidFill>
                  <a:schemeClr val="lt1"/>
                </a:solidFill>
              </a:rPr>
              <a:t>Rangkaian ini dirancang agar sensor panas dan sensor api dapat bekerja bersama untuk mendeteksi kebakaran </a:t>
            </a:r>
            <a:r>
              <a:rPr b="1" lang="id" sz="1200">
                <a:solidFill>
                  <a:schemeClr val="lt1"/>
                </a:solidFill>
              </a:rPr>
              <a:t>secara otomatis</a:t>
            </a:r>
            <a:r>
              <a:rPr lang="id" sz="1200">
                <a:solidFill>
                  <a:schemeClr val="lt1"/>
                </a:solidFill>
              </a:rPr>
              <a:t>. Selain itu, adanya </a:t>
            </a:r>
            <a:r>
              <a:rPr b="1" lang="id" sz="1200">
                <a:solidFill>
                  <a:schemeClr val="lt1"/>
                </a:solidFill>
              </a:rPr>
              <a:t>opsi manual</a:t>
            </a:r>
            <a:r>
              <a:rPr lang="id" sz="1200">
                <a:solidFill>
                  <a:schemeClr val="lt1"/>
                </a:solidFill>
              </a:rPr>
              <a:t> dengan menggunakan BJT memungkinkan pengguna untuk mengaktifkan peringatan kebakaran secara langsung jika mereka merasa ada kebakaran namun sensor otomatis tidak mendeteksi.</a:t>
            </a:r>
            <a:endParaRPr sz="12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